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3" r:id="rId6"/>
    <p:sldId id="270" r:id="rId7"/>
    <p:sldId id="272" r:id="rId8"/>
    <p:sldId id="275" r:id="rId9"/>
    <p:sldId id="273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97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C9C2D5-B9E4-4A41-8988-2735714FDE55}" v="2" dt="2022-03-11T22:13:19.2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3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AE979D-7AEA-4793-87D8-F408CAAC6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104F85-15CC-46B6-8651-56B228987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117882-B7D0-4D34-8D12-DB25171D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A0E72F-30A7-45D1-97CA-689F7DAF3F29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A44D81-3E75-49C0-AF61-1AE5D4F4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59BCAF-F838-418C-B82F-9C3F832C6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35A7C-6F4C-4BEC-A662-21040DF26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05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937AB-6765-46CB-A0EB-7BD7641E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45574"/>
            <a:ext cx="3932237" cy="121182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51A30C3-E642-4F49-B1B3-62F14BD3E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69B7A2-81FE-4BDA-9044-37358CE7C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24684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69675-080A-402E-8666-761787296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5742"/>
            <a:ext cx="10515600" cy="854946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9BEF019-0FFA-4366-B4EF-4BD97408A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91106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3CD8E8-1033-48BD-837C-7F6FA79AB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16077"/>
            <a:ext cx="2628900" cy="5360886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D71D18B-7F0E-440C-92E7-A84F2B0CB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16077"/>
            <a:ext cx="7734300" cy="53608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70081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A47C06-5364-4D00-8E88-4D98E683A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239"/>
            <a:ext cx="10515600" cy="825449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5AC2E3-92D9-4F3D-B188-A7068C5F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61216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A47C06-5364-4D00-8E88-4D98E683A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239"/>
            <a:ext cx="10515600" cy="825449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5AC2E3-92D9-4F3D-B188-A7068C5F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173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BC4E9-2583-4AED-8866-33EEF24E1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50485F-67EF-4365-8DE7-DB8057CD7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48397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95C99-3F89-4929-8DB5-CA169621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5574"/>
            <a:ext cx="10515600" cy="84511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781646-34EB-4D6C-A326-D10D05DDE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33086AD-2267-4ED6-BFEF-B543F717D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37394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D568A-C6A0-4139-89B0-CE83CB54A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04FFE6-F865-46F6-AD97-90F1603EE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904544F-DAF9-4088-BBCD-30B3A8822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73C8624-48D9-48D3-B4E6-261496325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53C2F32-BB55-4AE5-900B-1F9E692F14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9692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16A49A-EB15-49DD-9FF0-E7CD062CE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406"/>
            <a:ext cx="10515600" cy="83528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37227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69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0EA31-B071-4665-B368-060EE868E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14400"/>
            <a:ext cx="3932237" cy="11430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9A3929-D980-4097-BB66-B3163DBB8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EDF3F0-4C2D-46F1-98BE-B8BEE1DF9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EA771FB-CBA1-49FA-8E8A-314425F02F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A0E72F-30A7-45D1-97CA-689F7DAF3F29}" type="datetimeFigureOut">
              <a:rPr lang="pt-BR" smtClean="0"/>
              <a:t>01/06/2022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66078D5-9226-4A41-ACB8-CB4821C31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2943577-2E5E-43B1-A10E-AC49D6711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A35A7C-6F4C-4BEC-A662-21040DF26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08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A4B2908C-740F-4717-A24E-2F445A21F11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2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F84C179-D123-4EB9-9E94-AFBB4D522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430" y="731094"/>
            <a:ext cx="2023140" cy="198560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711611D4-6BE8-4DF0-A4F1-A0E8B7CDC6B6}"/>
              </a:ext>
            </a:extLst>
          </p:cNvPr>
          <p:cNvSpPr/>
          <p:nvPr/>
        </p:nvSpPr>
        <p:spPr>
          <a:xfrm>
            <a:off x="1501451" y="2809462"/>
            <a:ext cx="9142165" cy="19856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686CE0-DFD9-4C6C-8E77-FD1F50406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1450" y="2855182"/>
            <a:ext cx="9142166" cy="1985602"/>
          </a:xfrm>
        </p:spPr>
        <p:txBody>
          <a:bodyPr anchor="ctr">
            <a:noAutofit/>
          </a:bodyPr>
          <a:lstStyle/>
          <a:p>
            <a:r>
              <a:rPr lang="pt-BR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de Ética</a:t>
            </a:r>
            <a:br>
              <a:rPr lang="pt-BR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Disciplina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CA81D92-4BA9-4AE6-A25D-ED3BBAB38E47}"/>
              </a:ext>
            </a:extLst>
          </p:cNvPr>
          <p:cNvSpPr txBox="1">
            <a:spLocks/>
          </p:cNvSpPr>
          <p:nvPr/>
        </p:nvSpPr>
        <p:spPr>
          <a:xfrm>
            <a:off x="1319784" y="4795064"/>
            <a:ext cx="10704576" cy="130688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000" i="1" dirty="0">
                <a:solidFill>
                  <a:srgbClr val="FF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O nosso presente com um olhar no futuro...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23EAB49-6048-425D-9E45-6B00F86DBB57}"/>
              </a:ext>
            </a:extLst>
          </p:cNvPr>
          <p:cNvSpPr txBox="1"/>
          <p:nvPr/>
        </p:nvSpPr>
        <p:spPr>
          <a:xfrm>
            <a:off x="20715" y="6147671"/>
            <a:ext cx="51365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i="0" dirty="0">
                <a:solidFill>
                  <a:srgbClr val="002060"/>
                </a:solidFill>
                <a:effectLst/>
                <a:latin typeface="Gibson"/>
              </a:rPr>
              <a:t>LXXX CNRE - REUNIÃO ORDINÁRIA </a:t>
            </a:r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A7B6489-29E4-4C5D-AFAA-6DBEAC294DCE}"/>
              </a:ext>
            </a:extLst>
          </p:cNvPr>
          <p:cNvSpPr txBox="1"/>
          <p:nvPr/>
        </p:nvSpPr>
        <p:spPr>
          <a:xfrm>
            <a:off x="8363804" y="6193838"/>
            <a:ext cx="372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Brasília – DF, 1º a 3/07/2022</a:t>
            </a:r>
            <a:endParaRPr lang="pt-BR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238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8DA99CD1-4DC2-4C4F-A2D8-C0E0B5F13E26}"/>
              </a:ext>
            </a:extLst>
          </p:cNvPr>
          <p:cNvSpPr txBox="1">
            <a:spLocks/>
          </p:cNvSpPr>
          <p:nvPr/>
        </p:nvSpPr>
        <p:spPr>
          <a:xfrm>
            <a:off x="292608" y="4700013"/>
            <a:ext cx="4078224" cy="147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BR" sz="1000" dirty="0">
              <a:solidFill>
                <a:srgbClr val="00B0F0"/>
              </a:solidFill>
            </a:endParaRPr>
          </a:p>
          <a:p>
            <a:pPr marL="0" indent="265113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u="sng" dirty="0">
                <a:solidFill>
                  <a:srgbClr val="00B0F0"/>
                </a:solidFill>
              </a:rPr>
              <a:t>Parágrafo Único</a:t>
            </a:r>
            <a:endParaRPr lang="pt-BR" u="sng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pt-BR" sz="1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885F47-F65F-4D12-8E54-8952AFC0A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608" y="1825625"/>
            <a:ext cx="4078224" cy="2874388"/>
          </a:xfr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pt-BR" sz="10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pt-BR" u="sng" dirty="0">
                <a:solidFill>
                  <a:srgbClr val="00B0F0"/>
                </a:solidFill>
              </a:rPr>
              <a:t>Art. 3º</a:t>
            </a:r>
            <a:endParaRPr lang="pt-BR" sz="800" u="sng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t-BR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Constituem Princípios do Código de Ética e Disciplina: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sz="400" u="sng" dirty="0">
              <a:solidFill>
                <a:srgbClr val="00B0F0"/>
              </a:solidFill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DA90F12-2C81-49FA-8B29-70ABCCEC4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0832" y="1825625"/>
            <a:ext cx="7427976" cy="2874382"/>
          </a:xfrm>
          <a:ln w="3175"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None/>
            </a:pPr>
            <a:endParaRPr lang="pt-BR" sz="8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</a:pPr>
            <a:r>
              <a:rPr lang="pt-BR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 Princípio da Legalidade;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</a:pPr>
            <a:r>
              <a:rPr lang="pt-BR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 Princípio da Moralidade;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</a:pPr>
            <a:r>
              <a:rPr lang="pt-BR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Os Princípios do Zelo e da Supremacia dos Interesses Coletivos;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</a:pPr>
            <a:r>
              <a:rPr lang="pt-BR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Os Princípios da Publicidade e da Transparência.</a:t>
            </a:r>
            <a:endParaRPr lang="pt-BR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D420C7A-F9B3-4B1F-AD0B-CFC9F24A9972}"/>
              </a:ext>
            </a:extLst>
          </p:cNvPr>
          <p:cNvSpPr/>
          <p:nvPr/>
        </p:nvSpPr>
        <p:spPr>
          <a:xfrm>
            <a:off x="4370832" y="4700019"/>
            <a:ext cx="7427976" cy="1476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observância destes Princípios é obrigatória no exercício de todas as atividades formais e informais, relacionadas ao Sindicato e constitui condição de legitimidade dos atos praticados em todas as projeções do mesmo.</a:t>
            </a:r>
            <a:endParaRPr lang="pt-BR" sz="1600" b="1" dirty="0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4B154C41-69EC-4511-9D54-CC91A02F9A34}"/>
              </a:ext>
            </a:extLst>
          </p:cNvPr>
          <p:cNvCxnSpPr>
            <a:cxnSpLocks/>
          </p:cNvCxnSpPr>
          <p:nvPr/>
        </p:nvCxnSpPr>
        <p:spPr>
          <a:xfrm>
            <a:off x="3203448" y="5440680"/>
            <a:ext cx="6492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CE1E9AD2-C194-4752-852D-CF5E9A585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744990"/>
            <a:ext cx="3468624" cy="334002"/>
          </a:xfrm>
        </p:spPr>
        <p:txBody>
          <a:bodyPr/>
          <a:lstStyle/>
          <a:p>
            <a:r>
              <a:rPr lang="pt-BR" sz="2400" b="1" i="1" dirty="0">
                <a:solidFill>
                  <a:srgbClr val="002060"/>
                </a:solidFill>
              </a:rPr>
              <a:t>Código de Ética e Disciplina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111786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p" animBg="1"/>
      <p:bldP spid="4" grpId="0" build="p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5F0282AE-70D1-444E-B018-3F9A8209110C}"/>
              </a:ext>
            </a:extLst>
          </p:cNvPr>
          <p:cNvSpPr/>
          <p:nvPr/>
        </p:nvSpPr>
        <p:spPr>
          <a:xfrm>
            <a:off x="344424" y="4416302"/>
            <a:ext cx="11405616" cy="1800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28575">
                <a:solidFill>
                  <a:srgbClr val="002060"/>
                </a:solidFill>
              </a:ln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885F47-F65F-4D12-8E54-8952AFC0A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192" y="1715897"/>
            <a:ext cx="4544568" cy="2051431"/>
          </a:xfr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Princípio da </a:t>
            </a:r>
            <a:r>
              <a:rPr lang="pt-BR" i="1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Legalidade</a:t>
            </a:r>
          </a:p>
          <a:p>
            <a:pPr marL="0" indent="0">
              <a:lnSpc>
                <a:spcPct val="150000"/>
              </a:lnSpc>
              <a:buNone/>
            </a:pPr>
            <a:endParaRPr lang="pt-BR" sz="800" i="1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Princípio da </a:t>
            </a:r>
            <a:r>
              <a:rPr lang="pt-BR" i="1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Moralidade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DA90F12-2C81-49FA-8B29-70ABCCEC4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7760" y="1715897"/>
            <a:ext cx="6861048" cy="2051431"/>
          </a:xfr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None/>
            </a:pPr>
            <a:endParaRPr lang="pt-BR" sz="8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Necessidade da observância estrita dos aspectos formais e legais na prática dos atos de gestão. </a:t>
            </a:r>
            <a:r>
              <a:rPr lang="pt-BR" sz="1800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(art. 4º)</a:t>
            </a:r>
            <a:endParaRPr lang="pt-BR" sz="800" dirty="0">
              <a:solidFill>
                <a:srgbClr val="00B0F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8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8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ação, mesmo manifestamente legal, deve ser </a:t>
            </a:r>
            <a:r>
              <a:rPr lang="pt-BR" sz="18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pautada pela moralidade</a:t>
            </a:r>
            <a:r>
              <a:rPr lang="pt-BR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1800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(art. 5º)</a:t>
            </a:r>
            <a:endParaRPr lang="pt-BR" sz="24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pt-BR" sz="26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EC0A06-ECA3-4381-99BB-E6FC2CD8FB49}"/>
              </a:ext>
            </a:extLst>
          </p:cNvPr>
          <p:cNvSpPr txBox="1"/>
          <p:nvPr/>
        </p:nvSpPr>
        <p:spPr>
          <a:xfrm>
            <a:off x="393192" y="4498598"/>
            <a:ext cx="11356848" cy="1721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filiado ao SINDIRECEITA não poderá </a:t>
            </a:r>
            <a:r>
              <a:rPr lang="pt-BR" sz="20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jamais desprezar o elemento ético</a:t>
            </a:r>
            <a:r>
              <a:rPr lang="pt-BR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sua conduta. Assim, não terá que decidir somente entre o legal e o ilegal, o justo e o injusto, o conveniente e o inconveniente, o oportuno e o inoportuno, mas, </a:t>
            </a:r>
            <a:r>
              <a:rPr lang="pt-BR" sz="20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principalmente</a:t>
            </a:r>
            <a:r>
              <a:rPr lang="pt-BR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0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o honesto e o desonesto</a:t>
            </a:r>
            <a:r>
              <a:rPr lang="pt-BR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Deverá se nortear pelos princípios da legalidade e da moralidade.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5A5747C-9877-45F1-A569-77C16AF73E1A}"/>
              </a:ext>
            </a:extLst>
          </p:cNvPr>
          <p:cNvSpPr txBox="1"/>
          <p:nvPr/>
        </p:nvSpPr>
        <p:spPr>
          <a:xfrm>
            <a:off x="4162806" y="3937242"/>
            <a:ext cx="3545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u="sng" dirty="0">
                <a:solidFill>
                  <a:srgbClr val="00B0F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1800" u="sng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rt. 5º, parágrafo único</a:t>
            </a:r>
            <a:endParaRPr lang="pt-BR" sz="2400" u="sng" dirty="0">
              <a:solidFill>
                <a:srgbClr val="00B0F0"/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089E8108-6BD4-4CC7-832B-1DB1340E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744990"/>
            <a:ext cx="3468624" cy="334002"/>
          </a:xfrm>
        </p:spPr>
        <p:txBody>
          <a:bodyPr/>
          <a:lstStyle/>
          <a:p>
            <a:r>
              <a:rPr lang="pt-BR" sz="2400" b="1" i="1" dirty="0">
                <a:solidFill>
                  <a:srgbClr val="002060"/>
                </a:solidFill>
              </a:rPr>
              <a:t>Código de Ética e Disciplina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270486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build="p" animBg="1"/>
      <p:bldP spid="4" grpId="0" build="p" animBg="1"/>
      <p:bldP spid="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9ADCE410-A49B-4564-A9D6-14E7B9182220}"/>
              </a:ext>
            </a:extLst>
          </p:cNvPr>
          <p:cNvSpPr/>
          <p:nvPr/>
        </p:nvSpPr>
        <p:spPr>
          <a:xfrm>
            <a:off x="393192" y="4315968"/>
            <a:ext cx="4654296" cy="18379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12E4854-BBE8-4B6A-A6BE-4783F1F45A34}"/>
              </a:ext>
            </a:extLst>
          </p:cNvPr>
          <p:cNvSpPr/>
          <p:nvPr/>
        </p:nvSpPr>
        <p:spPr>
          <a:xfrm>
            <a:off x="5047488" y="4315968"/>
            <a:ext cx="6751320" cy="18379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885F47-F65F-4D12-8E54-8952AFC0A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192" y="1542162"/>
            <a:ext cx="4654296" cy="2773806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softEdge rad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pt-BR" sz="8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t-BR" sz="8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BR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Princípios do </a:t>
            </a:r>
            <a:r>
              <a:rPr lang="pt-BR" i="1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Zelo e da Supremacia dos Interesses Coletivos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t-BR" sz="2400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(artigos 6º e 7º)</a:t>
            </a:r>
            <a:endParaRPr lang="pt-BR" sz="1000" i="1" dirty="0">
              <a:solidFill>
                <a:srgbClr val="00206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400" i="1" dirty="0">
              <a:solidFill>
                <a:srgbClr val="00206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400" i="1" dirty="0">
              <a:solidFill>
                <a:srgbClr val="00206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BR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Princípios da </a:t>
            </a:r>
            <a:r>
              <a:rPr lang="pt-BR" i="1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Publicidade e da Transparência</a:t>
            </a:r>
            <a:r>
              <a:rPr lang="pt-BR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t-BR" sz="2400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(artigos 8º e 9º)</a:t>
            </a:r>
            <a:endParaRPr lang="pt-BR" sz="2400" i="1" dirty="0">
              <a:solidFill>
                <a:srgbClr val="00B0F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t-BR" i="1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DA90F12-2C81-49FA-8B29-70ABCCEC4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7488" y="1542162"/>
            <a:ext cx="6751320" cy="2773806"/>
          </a:xfr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None/>
            </a:pPr>
            <a:endParaRPr lang="pt-BR" sz="8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atos praticados no exercício das atividades relacionadas ao Sindicato devem observar:</a:t>
            </a:r>
          </a:p>
          <a:p>
            <a:pPr lvl="1" algn="just">
              <a:lnSpc>
                <a:spcPts val="216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zelo e a diligência pelo </a:t>
            </a:r>
            <a:r>
              <a:rPr lang="pt-BR" sz="18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patrimônio sindical</a:t>
            </a:r>
            <a:r>
              <a:rPr lang="pt-BR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pelo </a:t>
            </a:r>
            <a:r>
              <a:rPr lang="pt-BR" sz="18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bom nome</a:t>
            </a:r>
            <a:r>
              <a:rPr lang="pt-BR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SINDIRECEITA;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ts val="216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Resguardo dos interesses coletivos dos filiados;</a:t>
            </a:r>
          </a:p>
          <a:p>
            <a:pPr lvl="1" algn="just">
              <a:lnSpc>
                <a:spcPts val="216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18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Renúncia dos interesses pessoais</a:t>
            </a:r>
            <a:r>
              <a:rPr lang="pt-BR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adoção das decisões coletivas.</a:t>
            </a:r>
            <a:endParaRPr lang="pt-BR" sz="8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4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4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atos e decisões tomados pelos representantes sindicais serão </a:t>
            </a:r>
            <a:r>
              <a:rPr lang="pt-BR" sz="18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publicados</a:t>
            </a:r>
            <a:r>
              <a:rPr lang="pt-BR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meio próprio de comunicação e ficarão </a:t>
            </a:r>
            <a:r>
              <a:rPr lang="pt-BR" sz="18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disposição de qualquer filiado que os queira analisar</a:t>
            </a:r>
            <a:r>
              <a:rPr lang="pt-BR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260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3A529C9D-8014-4894-8BE8-62EC0B6F2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744990"/>
            <a:ext cx="3468624" cy="334002"/>
          </a:xfrm>
        </p:spPr>
        <p:txBody>
          <a:bodyPr/>
          <a:lstStyle/>
          <a:p>
            <a:r>
              <a:rPr lang="pt-BR" sz="2400" b="1" i="1" dirty="0">
                <a:solidFill>
                  <a:srgbClr val="002060"/>
                </a:solidFill>
              </a:rPr>
              <a:t>Código de Ética e Disciplina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3345354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92B81-6940-4DF6-8089-CE97C0A4F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744990"/>
            <a:ext cx="3468624" cy="334002"/>
          </a:xfrm>
        </p:spPr>
        <p:txBody>
          <a:bodyPr/>
          <a:lstStyle/>
          <a:p>
            <a:r>
              <a:rPr lang="pt-BR" sz="2400" b="1" i="1" dirty="0">
                <a:solidFill>
                  <a:srgbClr val="002060"/>
                </a:solidFill>
              </a:rPr>
              <a:t>Código de Ética e Disciplina</a:t>
            </a:r>
            <a:endParaRPr lang="pt-BR" sz="2400" i="1" dirty="0"/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40E594F9-3142-499F-AC75-14DB575F7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479743"/>
              </p:ext>
            </p:extLst>
          </p:nvPr>
        </p:nvGraphicFramePr>
        <p:xfrm>
          <a:off x="294132" y="1206030"/>
          <a:ext cx="11603736" cy="4779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3736">
                  <a:extLst>
                    <a:ext uri="{9D8B030D-6E8A-4147-A177-3AD203B41FA5}">
                      <a16:colId xmlns:a16="http://schemas.microsoft.com/office/drawing/2014/main" val="124182706"/>
                    </a:ext>
                  </a:extLst>
                </a:gridCol>
              </a:tblGrid>
              <a:tr h="487342">
                <a:tc>
                  <a:txBody>
                    <a:bodyPr/>
                    <a:lstStyle/>
                    <a:p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 DEVERES de todos os filiados ao SINDIRECEITA </a:t>
                      </a:r>
                      <a:r>
                        <a:rPr lang="pt-BR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(art. 10) </a:t>
                      </a:r>
                      <a:r>
                        <a:rPr lang="pt-BR" sz="1800" b="1" kern="1200" baseline="52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(*)</a:t>
                      </a:r>
                      <a:endParaRPr lang="pt-BR" baseline="5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608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7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Exercer suas funções e atividades </a:t>
                      </a:r>
                      <a:r>
                        <a:rPr lang="pt-BR" sz="1700" u="non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profissionais</a:t>
                      </a:r>
                      <a:r>
                        <a:rPr lang="pt-BR" sz="17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 zelo, diligência e honestidade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95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t-BR" sz="17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Orientar e informar os filiados e dirigentes sindicais com presteza e clareza, resguardado o sigilo sobre informações confidenciais de interesse da categoria</a:t>
                      </a:r>
                      <a:endParaRPr lang="pt-BR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90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t-BR" sz="17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Indenizar prejuízo que causar, por culpa ou dolo</a:t>
                      </a:r>
                      <a:endParaRPr lang="pt-BR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31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7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Manifestar, a qualquer tempo, impedimento ou incompatibilidade para o exercício de suas funções, formulando, nos casos de dúvida, consulta ao CNRE ou a CET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789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t-BR" sz="17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Representar ao CET irregularidades ocorridas na administração da Entidade nas  esferas nacional, regional ou local</a:t>
                      </a:r>
                      <a:endParaRPr lang="pt-BR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090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t-BR" sz="17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Manter o decoro em qualquer atividade promovida pelo SINDIRECEITA ou a ele relacionado</a:t>
                      </a:r>
                      <a:endParaRPr lang="pt-BR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05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t-BR" sz="17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Observar a pontualidade e assiduidade nos eventos sindicais (eleito, convidado ou convocado)</a:t>
                      </a:r>
                      <a:endParaRPr lang="pt-BR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005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t-BR" sz="17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Divulgar e informar a todos os filiados ao SINDIRECEITA sobre a existência deste Código de Ética e Disciplina, estimulando o seu integral cumprimento</a:t>
                      </a:r>
                      <a:endParaRPr lang="pt-BR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763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t-BR" sz="17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Ressarcir o SINDIRECEITA, dos valores recebidos a título de diárias, em virtude de ausência ou regresso antecipado nos eventos para os quais foi eleito ou convocado oficialmente.</a:t>
                      </a:r>
                      <a:endParaRPr lang="pt-BR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305135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1690DEB1-7BF6-4ABE-807C-9F40F9E4A041}"/>
              </a:ext>
            </a:extLst>
          </p:cNvPr>
          <p:cNvSpPr txBox="1"/>
          <p:nvPr/>
        </p:nvSpPr>
        <p:spPr>
          <a:xfrm>
            <a:off x="185166" y="6113010"/>
            <a:ext cx="1981962" cy="3693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r>
              <a:rPr lang="pt-BR" sz="1800" b="1" kern="1200" baseline="52000" dirty="0">
                <a:effectLst/>
                <a:latin typeface="+mn-lt"/>
                <a:ea typeface="+mn-ea"/>
                <a:cs typeface="+mn-cs"/>
              </a:rPr>
              <a:t>(*) Lista Exemplificativa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8407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92B81-6940-4DF6-8089-CE97C0A4F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744990"/>
            <a:ext cx="3468624" cy="334002"/>
          </a:xfrm>
        </p:spPr>
        <p:txBody>
          <a:bodyPr/>
          <a:lstStyle/>
          <a:p>
            <a:r>
              <a:rPr lang="pt-BR" sz="2400" b="1" i="1" dirty="0">
                <a:solidFill>
                  <a:srgbClr val="002060"/>
                </a:solidFill>
              </a:rPr>
              <a:t>Código de Ética e Disciplina</a:t>
            </a:r>
            <a:endParaRPr lang="pt-BR" sz="2400" i="1" dirty="0"/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40E594F9-3142-499F-AC75-14DB575F7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370698"/>
              </p:ext>
            </p:extLst>
          </p:nvPr>
        </p:nvGraphicFramePr>
        <p:xfrm>
          <a:off x="294132" y="1407198"/>
          <a:ext cx="11603736" cy="3890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3736">
                  <a:extLst>
                    <a:ext uri="{9D8B030D-6E8A-4147-A177-3AD203B41FA5}">
                      <a16:colId xmlns:a16="http://schemas.microsoft.com/office/drawing/2014/main" val="124182706"/>
                    </a:ext>
                  </a:extLst>
                </a:gridCol>
              </a:tblGrid>
              <a:tr h="487342">
                <a:tc>
                  <a:txBody>
                    <a:bodyPr/>
                    <a:lstStyle/>
                    <a:p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 PROIBIÇÕES </a:t>
                      </a:r>
                      <a:r>
                        <a:rPr lang="pt-BR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(art. 11, com as devidas penalidades inseridas no art. 12) </a:t>
                      </a:r>
                      <a:r>
                        <a:rPr lang="pt-BR" sz="1800" b="1" kern="1200" baseline="52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(*)</a:t>
                      </a:r>
                      <a:endParaRPr lang="pt-BR" baseline="5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608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t-BR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Solicitar, provocar ou sugerir publicidade que importe em propaganda pessoal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95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t-BR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Exercer suas funções quando impedido, ou facilitar o seu exercício aos não habilitados ou impedidos</a:t>
                      </a:r>
                      <a:endParaRPr lang="pt-BR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90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t-BR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Recusar-se injustificadamente à prestação de contas</a:t>
                      </a:r>
                      <a:endParaRPr lang="pt-BR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31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Atentar contra a boa-fé de filiados e dirigentes do SINDIRECEITA ou de terceiro que mantenha algum tipo de relacionamento com a Entidade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789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t-BR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cumprir, no prazo estabelecido, decisão de órgãos deliberativos</a:t>
                      </a:r>
                      <a:endParaRPr lang="pt-BR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090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t-BR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Utilizar recursos ou informações privilegiadas, em benefício próprio ou de terceiro, obtidos em razão do cargo ou atribuições que exerça no Sindicato</a:t>
                      </a:r>
                      <a:endParaRPr lang="pt-BR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05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t-BR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Pleitear, solicitar, provocar, sugerir ou receber vantagens ilícitas de qualquer espécie para si ou para outrem, em razão do cargo que ocupe no Sindicato ou atribuições que os mesmos deleguem</a:t>
                      </a:r>
                      <a:endParaRPr lang="pt-BR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005359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1690DEB1-7BF6-4ABE-807C-9F40F9E4A041}"/>
              </a:ext>
            </a:extLst>
          </p:cNvPr>
          <p:cNvSpPr txBox="1"/>
          <p:nvPr/>
        </p:nvSpPr>
        <p:spPr>
          <a:xfrm>
            <a:off x="256032" y="6198054"/>
            <a:ext cx="1981962" cy="3693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r>
              <a:rPr lang="pt-BR" sz="1800" b="1" kern="1200" baseline="52000" dirty="0">
                <a:effectLst/>
                <a:latin typeface="+mn-lt"/>
                <a:ea typeface="+mn-ea"/>
                <a:cs typeface="+mn-cs"/>
              </a:rPr>
              <a:t>(*) Lista Exemplificativa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4800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92B81-6940-4DF6-8089-CE97C0A4F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744990"/>
            <a:ext cx="3468624" cy="334002"/>
          </a:xfrm>
        </p:spPr>
        <p:txBody>
          <a:bodyPr/>
          <a:lstStyle/>
          <a:p>
            <a:r>
              <a:rPr lang="pt-BR" sz="2400" b="1" i="1" dirty="0">
                <a:solidFill>
                  <a:srgbClr val="002060"/>
                </a:solidFill>
              </a:rPr>
              <a:t>Código de Ética e Disciplina</a:t>
            </a:r>
            <a:endParaRPr lang="pt-BR" sz="2400" i="1" dirty="0"/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40E594F9-3142-499F-AC75-14DB575F7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11277"/>
              </p:ext>
            </p:extLst>
          </p:nvPr>
        </p:nvGraphicFramePr>
        <p:xfrm>
          <a:off x="294132" y="1379766"/>
          <a:ext cx="11603736" cy="4703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3736">
                  <a:extLst>
                    <a:ext uri="{9D8B030D-6E8A-4147-A177-3AD203B41FA5}">
                      <a16:colId xmlns:a16="http://schemas.microsoft.com/office/drawing/2014/main" val="124182706"/>
                    </a:ext>
                  </a:extLst>
                </a:gridCol>
              </a:tblGrid>
              <a:tr h="487342">
                <a:tc>
                  <a:txBody>
                    <a:bodyPr/>
                    <a:lstStyle/>
                    <a:p>
                      <a:r>
                        <a:rPr lang="pt-B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 PROIBIÇÕES </a:t>
                      </a:r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(art. 11, com as devidas penalidades inseridas no art. 12) </a:t>
                      </a:r>
                      <a:r>
                        <a:rPr lang="pt-BR" sz="1800" b="1" kern="1200" baseline="52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(*)</a:t>
                      </a:r>
                      <a:endParaRPr lang="pt-BR" baseline="5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608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Tratar com falta de urbanidade ou prejuízo deliberado à reputação de colegas, dirigentes e funcionários da Entidade, e de terceiros que mantenham qualquer tipo de relação com o SINDIRECEITA</a:t>
                      </a:r>
                      <a:endParaRPr lang="pt-BR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090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Alterar ou deturpar o teor de documentos</a:t>
                      </a:r>
                      <a:endParaRPr lang="pt-BR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269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Comportar-se de maneira a prejudicar o bom desempenho dos trabalhos e ingerir bebidas alcóolicas e assemelhados durante reuniões</a:t>
                      </a:r>
                      <a:endParaRPr lang="pt-BR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611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t-BR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negócios com Analista-Tributário e com os respectivos cônjuges, demais familiares até o 3º grau e parentes afins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245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Descumprir qualquer dispositivo estatutário ou regimental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573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t-BR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Ausentar-se antes do final dos eventos para os quais foi convocado oficialmente, sem justificativa expressa perante a Mesa Diretora do Evento</a:t>
                      </a:r>
                      <a:endParaRPr lang="pt-BR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42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Desviar direta ou indiretamente, apropriar-se, facilitar, permitir ou concorrer para que pessoa física ou jurídica privada utilize bens, rendas, verbas ou valores integrantes do acervo patrimonial do SINDIRECEITA, de modo contrário à lei ou aos interesses da categoria.</a:t>
                      </a:r>
                      <a:endParaRPr lang="pt-BR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902594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1690DEB1-7BF6-4ABE-807C-9F40F9E4A041}"/>
              </a:ext>
            </a:extLst>
          </p:cNvPr>
          <p:cNvSpPr txBox="1"/>
          <p:nvPr/>
        </p:nvSpPr>
        <p:spPr>
          <a:xfrm>
            <a:off x="256032" y="6198054"/>
            <a:ext cx="1981962" cy="3693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r>
              <a:rPr lang="pt-BR" sz="1800" b="1" kern="1200" baseline="52000" dirty="0">
                <a:effectLst/>
                <a:latin typeface="+mn-lt"/>
                <a:ea typeface="+mn-ea"/>
                <a:cs typeface="+mn-cs"/>
              </a:rPr>
              <a:t>(*) Lista Exemplificativa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7197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92B81-6940-4DF6-8089-CE97C0A4F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744990"/>
            <a:ext cx="3468624" cy="334002"/>
          </a:xfrm>
        </p:spPr>
        <p:txBody>
          <a:bodyPr/>
          <a:lstStyle/>
          <a:p>
            <a:r>
              <a:rPr lang="pt-BR" sz="2400" b="1" i="1" dirty="0">
                <a:solidFill>
                  <a:srgbClr val="002060"/>
                </a:solidFill>
              </a:rPr>
              <a:t>Código de Ética e Disciplina</a:t>
            </a:r>
            <a:endParaRPr lang="pt-BR" sz="2400" i="1" dirty="0"/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40E594F9-3142-499F-AC75-14DB575F7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90871"/>
              </p:ext>
            </p:extLst>
          </p:nvPr>
        </p:nvGraphicFramePr>
        <p:xfrm>
          <a:off x="294132" y="1379766"/>
          <a:ext cx="11610848" cy="4556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5716">
                  <a:extLst>
                    <a:ext uri="{9D8B030D-6E8A-4147-A177-3AD203B41FA5}">
                      <a16:colId xmlns:a16="http://schemas.microsoft.com/office/drawing/2014/main" val="124182706"/>
                    </a:ext>
                  </a:extLst>
                </a:gridCol>
                <a:gridCol w="8295132">
                  <a:extLst>
                    <a:ext uri="{9D8B030D-6E8A-4147-A177-3AD203B41FA5}">
                      <a16:colId xmlns:a16="http://schemas.microsoft.com/office/drawing/2014/main" val="2476462283"/>
                    </a:ext>
                  </a:extLst>
                </a:gridCol>
              </a:tblGrid>
              <a:tr h="686778">
                <a:tc gridSpan="2">
                  <a:txBody>
                    <a:bodyPr/>
                    <a:lstStyle/>
                    <a:p>
                      <a:r>
                        <a:rPr lang="pt-B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 INFRAÇÕES E PENALIDADES DISCIPLINARES (art. 12)</a:t>
                      </a:r>
                      <a:endParaRPr lang="pt-BR" sz="2400" baseline="5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2400" baseline="5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60897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rgbClr val="002060"/>
                          </a:solidFill>
                        </a:rPr>
                        <a:t>I – ADVERTÊNCIA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>
                          <a:solidFill>
                            <a:srgbClr val="002060"/>
                          </a:solidFill>
                        </a:rPr>
                        <a:t>Reprimenda escrita, restrita à infração</a:t>
                      </a:r>
                      <a:endParaRPr lang="pt-BR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8090802"/>
                  </a:ext>
                </a:extLst>
              </a:tr>
              <a:tr h="5171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rgbClr val="002060"/>
                          </a:solidFill>
                        </a:rPr>
                        <a:t>II – CENSURA PÚBLICA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>
                          <a:solidFill>
                            <a:srgbClr val="002060"/>
                          </a:solidFill>
                        </a:rPr>
                        <a:t>Realizada por meio do boletim ou jornal do SINDIRECEITA, entre outros</a:t>
                      </a:r>
                      <a:endParaRPr lang="pt-BR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9269802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rgbClr val="002060"/>
                          </a:solidFill>
                        </a:rPr>
                        <a:t>III – SUSPENSÃO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002060"/>
                          </a:solidFill>
                        </a:rPr>
                        <a:t>Até 90 (noventa) dias, não desobrigando o filiado ao pagamento de suas contribuições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1611727"/>
                  </a:ext>
                </a:extLst>
              </a:tr>
              <a:tr h="502920">
                <a:tc grid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t-BR" sz="2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 – DESTITUIÇÃO do cargo ocupado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pt-BR" sz="24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1245260"/>
                  </a:ext>
                </a:extLst>
              </a:tr>
              <a:tr h="5212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– EXCLUSÃO do quadro social do SINDIRECEITA</a:t>
                      </a:r>
                    </a:p>
                  </a:txBody>
                  <a:tcPr anchor="ctr"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6573685"/>
                  </a:ext>
                </a:extLst>
              </a:tr>
              <a:tr h="570992">
                <a:tc grid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t-BR" sz="1900" dirty="0">
                          <a:solidFill>
                            <a:srgbClr val="002060"/>
                          </a:solidFill>
                        </a:rPr>
                        <a:t>§2º - As responsabilidades dos membros de todas as projeções do Sindicato </a:t>
                      </a:r>
                      <a:r>
                        <a:rPr lang="pt-BR" sz="1900" u="sng" dirty="0">
                          <a:solidFill>
                            <a:srgbClr val="002060"/>
                          </a:solidFill>
                        </a:rPr>
                        <a:t>não cessam com o fim do mandato</a:t>
                      </a:r>
                    </a:p>
                  </a:txBody>
                  <a:tcPr anchor="ctr"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421044"/>
                  </a:ext>
                </a:extLst>
              </a:tr>
              <a:tr h="54152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</a:rPr>
                        <a:t>§3º - A penalidade de exclusão do quadro social acarretará </a:t>
                      </a:r>
                      <a:r>
                        <a:rPr lang="pt-BR" sz="2000" u="sng" dirty="0">
                          <a:solidFill>
                            <a:srgbClr val="002060"/>
                          </a:solidFill>
                        </a:rPr>
                        <a:t>impedimento de refiliação pelo prazo de 5 anos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902594"/>
                  </a:ext>
                </a:extLst>
              </a:tr>
            </a:tbl>
          </a:graphicData>
        </a:graphic>
      </p:graphicFrame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DA3AB70A-FA8B-4A5A-8BF2-BCE52336E13F}"/>
              </a:ext>
            </a:extLst>
          </p:cNvPr>
          <p:cNvCxnSpPr/>
          <p:nvPr/>
        </p:nvCxnSpPr>
        <p:spPr>
          <a:xfrm>
            <a:off x="2706624" y="2432304"/>
            <a:ext cx="6492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65C42702-4312-474C-89F9-D46EE4DDF005}"/>
              </a:ext>
            </a:extLst>
          </p:cNvPr>
          <p:cNvCxnSpPr/>
          <p:nvPr/>
        </p:nvCxnSpPr>
        <p:spPr>
          <a:xfrm>
            <a:off x="3236976" y="3035808"/>
            <a:ext cx="3017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520EFC97-7C63-4D08-B3A0-7CCE842CD7F6}"/>
              </a:ext>
            </a:extLst>
          </p:cNvPr>
          <p:cNvCxnSpPr/>
          <p:nvPr/>
        </p:nvCxnSpPr>
        <p:spPr>
          <a:xfrm>
            <a:off x="2624328" y="3547872"/>
            <a:ext cx="832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848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92B81-6940-4DF6-8089-CE97C0A4F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744990"/>
            <a:ext cx="3468624" cy="334002"/>
          </a:xfrm>
        </p:spPr>
        <p:txBody>
          <a:bodyPr/>
          <a:lstStyle/>
          <a:p>
            <a:r>
              <a:rPr lang="pt-BR" sz="2400" b="1" i="1" dirty="0">
                <a:solidFill>
                  <a:srgbClr val="002060"/>
                </a:solidFill>
              </a:rPr>
              <a:t>Código de Ética e Disciplina</a:t>
            </a:r>
            <a:endParaRPr lang="pt-BR" sz="2400" i="1" dirty="0"/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40E594F9-3142-499F-AC75-14DB575F7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77733"/>
              </p:ext>
            </p:extLst>
          </p:nvPr>
        </p:nvGraphicFramePr>
        <p:xfrm>
          <a:off x="294132" y="1288327"/>
          <a:ext cx="11547348" cy="4761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7348">
                  <a:extLst>
                    <a:ext uri="{9D8B030D-6E8A-4147-A177-3AD203B41FA5}">
                      <a16:colId xmlns:a16="http://schemas.microsoft.com/office/drawing/2014/main" val="124182706"/>
                    </a:ext>
                  </a:extLst>
                </a:gridCol>
              </a:tblGrid>
              <a:tr h="430180">
                <a:tc>
                  <a:txBody>
                    <a:bodyPr/>
                    <a:lstStyle/>
                    <a:p>
                      <a:r>
                        <a:rPr lang="pt-B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 APURAÇÃO E JULGAMENTO DAS INFRAÇÕES DISCIPLINARES (art. 14)</a:t>
                      </a:r>
                      <a:endParaRPr lang="pt-BR" sz="2400" baseline="5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608977"/>
                  </a:ext>
                </a:extLst>
              </a:tr>
              <a:tr h="143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448088"/>
                  </a:ext>
                </a:extLst>
              </a:tr>
              <a:tr h="32980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 </a:t>
                      </a:r>
                      <a:r>
                        <a:rPr lang="pt-BR" sz="2800" u="sng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comunicação de fatos</a:t>
                      </a:r>
                      <a:r>
                        <a:rPr lang="pt-BR" sz="2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relacionadas às questões </a:t>
                      </a:r>
                      <a:r>
                        <a:rPr lang="pt-BR" sz="2800" u="sng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éticas e disciplinares</a:t>
                      </a:r>
                      <a:r>
                        <a:rPr lang="pt-BR" sz="2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que reportem ao cometimento de </a:t>
                      </a:r>
                      <a:r>
                        <a:rPr lang="pt-BR" sz="2800" u="sng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supostas</a:t>
                      </a:r>
                      <a:r>
                        <a:rPr lang="pt-BR" sz="2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irregularidades por </a:t>
                      </a:r>
                      <a:r>
                        <a:rPr lang="pt-BR" sz="2800" u="sng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integrantes</a:t>
                      </a:r>
                      <a:r>
                        <a:rPr lang="pt-BR" sz="2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do SINDIRECEITA em desobediência ao Estatuto, Código de Ética e Disciplina ou </a:t>
                      </a:r>
                      <a:r>
                        <a:rPr lang="pt-BR" sz="2800" u="sng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qualquer outra norma da Entidade</a:t>
                      </a:r>
                      <a:r>
                        <a:rPr lang="pt-BR" sz="2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apresentada </a:t>
                      </a:r>
                      <a:r>
                        <a:rPr lang="pt-BR" sz="2800" u="sng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formalmente</a:t>
                      </a:r>
                      <a:r>
                        <a:rPr lang="pt-BR" sz="2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ao Conselho de Ética e Disciplina pelos </a:t>
                      </a:r>
                      <a:r>
                        <a:rPr lang="pt-BR" sz="2800" u="sng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filiados</a:t>
                      </a:r>
                      <a:r>
                        <a:rPr lang="pt-BR" sz="2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será apurada por meio de Processo Ético Disciplinar – PED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8090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chemeClr val="accen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955880"/>
                  </a:ext>
                </a:extLst>
              </a:tr>
              <a:tr h="5459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Conselho de Ética e Disciplina</a:t>
                      </a: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primeira instância de apuração, julgamento e aplicação das penalidades </a:t>
                      </a:r>
                      <a:r>
                        <a:rPr lang="pt-BR" sz="20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(art. 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0276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885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92B81-6940-4DF6-8089-CE97C0A4F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744990"/>
            <a:ext cx="3468624" cy="334002"/>
          </a:xfrm>
        </p:spPr>
        <p:txBody>
          <a:bodyPr/>
          <a:lstStyle/>
          <a:p>
            <a:r>
              <a:rPr lang="pt-BR" sz="2400" b="1" i="1" dirty="0">
                <a:solidFill>
                  <a:srgbClr val="002060"/>
                </a:solidFill>
              </a:rPr>
              <a:t>Código de Ética e Disciplina</a:t>
            </a:r>
            <a:endParaRPr lang="pt-BR" sz="2400" i="1" dirty="0"/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40E594F9-3142-499F-AC75-14DB575F7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671993"/>
              </p:ext>
            </p:extLst>
          </p:nvPr>
        </p:nvGraphicFramePr>
        <p:xfrm>
          <a:off x="294132" y="1288327"/>
          <a:ext cx="11547348" cy="437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7348">
                  <a:extLst>
                    <a:ext uri="{9D8B030D-6E8A-4147-A177-3AD203B41FA5}">
                      <a16:colId xmlns:a16="http://schemas.microsoft.com/office/drawing/2014/main" val="124182706"/>
                    </a:ext>
                  </a:extLst>
                </a:gridCol>
              </a:tblGrid>
              <a:tr h="609271">
                <a:tc>
                  <a:txBody>
                    <a:bodyPr/>
                    <a:lstStyle/>
                    <a:p>
                      <a:r>
                        <a:rPr lang="pt-B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 APURAÇÃO E JULGAMENTO DAS INFRAÇÕES DISCIPLINARES (art. 16)</a:t>
                      </a:r>
                      <a:endParaRPr lang="pt-BR" sz="2400" baseline="5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608977"/>
                  </a:ext>
                </a:extLst>
              </a:tr>
              <a:tr h="203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448088"/>
                  </a:ext>
                </a:extLst>
              </a:tr>
              <a:tr h="4874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Só serão aceitas, apuradas e julgadas comunicações de fatos: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4005648"/>
                  </a:ext>
                </a:extLst>
              </a:tr>
              <a:tr h="6024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a) Formulada por escrito;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8090802"/>
                  </a:ext>
                </a:extLst>
              </a:tr>
              <a:tr h="5605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b) Apresentada por filiado, sendo vedado o anonimato;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2877886"/>
                  </a:ext>
                </a:extLst>
              </a:tr>
              <a:tr h="852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c) Contendo o nome do denunciado, a natureza e todas as circunstâncias inerentes à infração a ser julgada;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895935"/>
                  </a:ext>
                </a:extLst>
              </a:tr>
              <a:tr h="852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d) Versando sobre infração disciplinar ocorrida nos 05 (cinco) anos anteriores à apresentação da comunicação de fatos.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9327437"/>
                  </a:ext>
                </a:extLst>
              </a:tr>
              <a:tr h="203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chemeClr val="accen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95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339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92B81-6940-4DF6-8089-CE97C0A4F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744990"/>
            <a:ext cx="3468624" cy="334002"/>
          </a:xfrm>
        </p:spPr>
        <p:txBody>
          <a:bodyPr/>
          <a:lstStyle/>
          <a:p>
            <a:r>
              <a:rPr lang="pt-BR" sz="2400" b="1" i="1" dirty="0">
                <a:solidFill>
                  <a:srgbClr val="002060"/>
                </a:solidFill>
              </a:rPr>
              <a:t>Código de Ética e Disciplina</a:t>
            </a:r>
            <a:endParaRPr lang="pt-BR" sz="2400" i="1" dirty="0"/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40E594F9-3142-499F-AC75-14DB575F7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707958"/>
              </p:ext>
            </p:extLst>
          </p:nvPr>
        </p:nvGraphicFramePr>
        <p:xfrm>
          <a:off x="294132" y="1288327"/>
          <a:ext cx="11547348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7348">
                  <a:extLst>
                    <a:ext uri="{9D8B030D-6E8A-4147-A177-3AD203B41FA5}">
                      <a16:colId xmlns:a16="http://schemas.microsoft.com/office/drawing/2014/main" val="124182706"/>
                    </a:ext>
                  </a:extLst>
                </a:gridCol>
              </a:tblGrid>
              <a:tr h="430180">
                <a:tc>
                  <a:txBody>
                    <a:bodyPr/>
                    <a:lstStyle/>
                    <a:p>
                      <a:r>
                        <a:rPr lang="pt-B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 APURAÇÃO E JULGAMENTO DAS INFRAÇÕES DISCIPLINARES (art. 17)</a:t>
                      </a:r>
                      <a:endParaRPr lang="pt-BR" sz="2400" baseline="5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608977"/>
                  </a:ext>
                </a:extLst>
              </a:tr>
              <a:tr h="143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448088"/>
                  </a:ext>
                </a:extLst>
              </a:tr>
              <a:tr h="5459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 comunicação de fato admitida e processada pelo Conselho de Ética e Disciplina dará início ao Processo Ético Disciplinar (PED)</a:t>
                      </a:r>
                      <a:endParaRPr lang="pt-BR" sz="2000" dirty="0">
                        <a:solidFill>
                          <a:schemeClr val="accen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0276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chemeClr val="accen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634589"/>
                  </a:ext>
                </a:extLst>
              </a:tr>
              <a:tr h="5459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 comunicação de fato que envolva </a:t>
                      </a:r>
                      <a:r>
                        <a:rPr lang="pt-BR" sz="2000" u="sng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malversação de recursos</a:t>
                      </a: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do SINDIRECEITA deverá ser encaminhada ao </a:t>
                      </a:r>
                      <a:r>
                        <a:rPr lang="pt-BR" sz="2000" u="sng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Conselho Fiscal Nacional</a:t>
                      </a: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pt-BR" sz="14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pt-BR" sz="1400" dirty="0" err="1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ESTATUTO,art</a:t>
                      </a:r>
                      <a:r>
                        <a:rPr lang="pt-BR" sz="14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 91,VI) </a:t>
                      </a:r>
                      <a:r>
                        <a:rPr lang="pt-BR" sz="2000" b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 </a:t>
                      </a:r>
                      <a:r>
                        <a:rPr lang="pt-BR" sz="18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(parágrafo único)</a:t>
                      </a:r>
                      <a:r>
                        <a:rPr lang="pt-BR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0722638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C5F5BC2-C584-4E58-862E-428392344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066832"/>
              </p:ext>
            </p:extLst>
          </p:nvPr>
        </p:nvGraphicFramePr>
        <p:xfrm>
          <a:off x="294132" y="4041648"/>
          <a:ext cx="11547348" cy="1810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7348">
                  <a:extLst>
                    <a:ext uri="{9D8B030D-6E8A-4147-A177-3AD203B41FA5}">
                      <a16:colId xmlns:a16="http://schemas.microsoft.com/office/drawing/2014/main" val="3570713126"/>
                    </a:ext>
                  </a:extLst>
                </a:gridCol>
              </a:tblGrid>
              <a:tr h="565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chemeClr val="bg1"/>
                          </a:solidFill>
                          <a:latin typeface="+mn-lt"/>
                          <a:ea typeface="Verdana" panose="020B0604030504040204" pitchFamily="34" charset="0"/>
                        </a:rPr>
                        <a:t>Das Provas... (art. 18)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078061"/>
                  </a:ext>
                </a:extLst>
              </a:tr>
              <a:tr h="12447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São consideradas provas para efeito deste Código todo e qualquer elemento pelo qual se demonstre a existência e a veracidade dos fatos, bem como da autoria das irregularidades descritas na representação</a:t>
                      </a:r>
                      <a:r>
                        <a:rPr lang="pt-BR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5774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4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C4C7E24E-AF71-4555-872C-A5E7984AB7A6}"/>
              </a:ext>
            </a:extLst>
          </p:cNvPr>
          <p:cNvGrpSpPr/>
          <p:nvPr/>
        </p:nvGrpSpPr>
        <p:grpSpPr>
          <a:xfrm>
            <a:off x="376527" y="925856"/>
            <a:ext cx="3144692" cy="5307497"/>
            <a:chOff x="397243" y="952481"/>
            <a:chExt cx="3144692" cy="5307497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EF0386D3-4C6A-4078-98E8-ED579E2C0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7243" y="952481"/>
              <a:ext cx="3144692" cy="5307497"/>
            </a:xfrm>
            <a:prstGeom prst="rect">
              <a:avLst/>
            </a:prstGeom>
          </p:spPr>
        </p:pic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0CEF191-8BC0-40C0-A16C-19FC43474A69}"/>
                </a:ext>
              </a:extLst>
            </p:cNvPr>
            <p:cNvSpPr/>
            <p:nvPr/>
          </p:nvSpPr>
          <p:spPr>
            <a:xfrm>
              <a:off x="397243" y="1557326"/>
              <a:ext cx="3144692" cy="596348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D81574CA-8EB4-471D-8E66-73A70EA21904}"/>
              </a:ext>
            </a:extLst>
          </p:cNvPr>
          <p:cNvGrpSpPr/>
          <p:nvPr/>
        </p:nvGrpSpPr>
        <p:grpSpPr>
          <a:xfrm>
            <a:off x="4586038" y="952482"/>
            <a:ext cx="3144692" cy="5307495"/>
            <a:chOff x="4586038" y="952482"/>
            <a:chExt cx="3144692" cy="5307495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4EA1BA7E-4397-49C8-841B-A1DD25EF1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6038" y="952482"/>
              <a:ext cx="3144691" cy="5307495"/>
            </a:xfrm>
            <a:prstGeom prst="rect">
              <a:avLst/>
            </a:prstGeom>
          </p:spPr>
        </p:pic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F4FE64FD-D34F-4289-AF5B-2B744C39F0DF}"/>
                </a:ext>
              </a:extLst>
            </p:cNvPr>
            <p:cNvSpPr/>
            <p:nvPr/>
          </p:nvSpPr>
          <p:spPr>
            <a:xfrm>
              <a:off x="4586038" y="5491353"/>
              <a:ext cx="3144692" cy="596348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D8603938-E95B-44BB-9774-E7E043F02A68}"/>
              </a:ext>
            </a:extLst>
          </p:cNvPr>
          <p:cNvGrpSpPr/>
          <p:nvPr/>
        </p:nvGrpSpPr>
        <p:grpSpPr>
          <a:xfrm>
            <a:off x="8851690" y="952481"/>
            <a:ext cx="3144692" cy="5307496"/>
            <a:chOff x="8851690" y="952481"/>
            <a:chExt cx="3144692" cy="5307496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4FA2BFC9-D061-4AB3-A6CE-357BB4B0D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51691" y="952481"/>
              <a:ext cx="3144691" cy="5307496"/>
            </a:xfrm>
            <a:prstGeom prst="rect">
              <a:avLst/>
            </a:prstGeom>
          </p:spPr>
        </p:pic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D923E740-3666-4C8E-974C-A17E4B2A7290}"/>
                </a:ext>
              </a:extLst>
            </p:cNvPr>
            <p:cNvSpPr/>
            <p:nvPr/>
          </p:nvSpPr>
          <p:spPr>
            <a:xfrm>
              <a:off x="8851690" y="1061269"/>
              <a:ext cx="3144692" cy="65097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ED794430-FEA6-4003-913B-D381AFA84A01}"/>
                </a:ext>
              </a:extLst>
            </p:cNvPr>
            <p:cNvSpPr/>
            <p:nvPr/>
          </p:nvSpPr>
          <p:spPr>
            <a:xfrm>
              <a:off x="8851690" y="5111931"/>
              <a:ext cx="3144692" cy="1121422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‘</a:t>
              </a:r>
            </a:p>
          </p:txBody>
        </p:sp>
      </p:grp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77A82BA5-CB91-43F1-82E8-78AA2D2A46B9}"/>
              </a:ext>
            </a:extLst>
          </p:cNvPr>
          <p:cNvCxnSpPr/>
          <p:nvPr/>
        </p:nvCxnSpPr>
        <p:spPr>
          <a:xfrm>
            <a:off x="3994951" y="1557326"/>
            <a:ext cx="0" cy="355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BE7B708-3007-4A7C-A3C2-4FE9DD101E62}"/>
              </a:ext>
            </a:extLst>
          </p:cNvPr>
          <p:cNvCxnSpPr/>
          <p:nvPr/>
        </p:nvCxnSpPr>
        <p:spPr>
          <a:xfrm>
            <a:off x="8204461" y="1557326"/>
            <a:ext cx="0" cy="355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92B81-6940-4DF6-8089-CE97C0A4F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744990"/>
            <a:ext cx="3468624" cy="334002"/>
          </a:xfrm>
        </p:spPr>
        <p:txBody>
          <a:bodyPr/>
          <a:lstStyle/>
          <a:p>
            <a:r>
              <a:rPr lang="pt-BR" sz="2400" b="1" i="1" dirty="0">
                <a:solidFill>
                  <a:srgbClr val="002060"/>
                </a:solidFill>
              </a:rPr>
              <a:t>Código de Ética e Disciplina</a:t>
            </a:r>
            <a:endParaRPr lang="pt-BR" sz="2400" i="1" dirty="0"/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40E594F9-3142-499F-AC75-14DB575F7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351454"/>
              </p:ext>
            </p:extLst>
          </p:nvPr>
        </p:nvGraphicFramePr>
        <p:xfrm>
          <a:off x="294132" y="1260895"/>
          <a:ext cx="11547348" cy="4758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172">
                  <a:extLst>
                    <a:ext uri="{9D8B030D-6E8A-4147-A177-3AD203B41FA5}">
                      <a16:colId xmlns:a16="http://schemas.microsoft.com/office/drawing/2014/main" val="124182706"/>
                    </a:ext>
                  </a:extLst>
                </a:gridCol>
                <a:gridCol w="10552176">
                  <a:extLst>
                    <a:ext uri="{9D8B030D-6E8A-4147-A177-3AD203B41FA5}">
                      <a16:colId xmlns:a16="http://schemas.microsoft.com/office/drawing/2014/main" val="295608160"/>
                    </a:ext>
                  </a:extLst>
                </a:gridCol>
              </a:tblGrid>
              <a:tr h="430180">
                <a:tc gridSpan="2">
                  <a:txBody>
                    <a:bodyPr/>
                    <a:lstStyle/>
                    <a:p>
                      <a:r>
                        <a:rPr lang="pt-B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 APURAÇÃO E JULGAMENTO DAS INFRAÇÕES DISCIPLINARES</a:t>
                      </a:r>
                      <a:endParaRPr lang="pt-BR" sz="2400" baseline="5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2400" baseline="5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608977"/>
                  </a:ext>
                </a:extLst>
              </a:tr>
              <a:tr h="143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448088"/>
                  </a:ext>
                </a:extLst>
              </a:tr>
              <a:tr h="5526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Art. 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Ao denunciado será garantido o contraditório e o amplo direito de defesa.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400564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Art. 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Trata do impedimento ou suspeição das testemunhas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1212342"/>
                  </a:ext>
                </a:extLst>
              </a:tr>
              <a:tr h="1490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Art. 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Para a instrução de sua defesa, poderá o denunciado, através do presidente do CET, solicitar documentos, consultas aos demais órgãos do SINDIRECEITA e esclarecimentos aos dirigentes dos Órgãos do SINDIRECEITA, que se fizerem necessárias à elucidação dos fatos objetos da denúncia.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8090802"/>
                  </a:ext>
                </a:extLst>
              </a:tr>
              <a:tr h="581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Art. 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Todas as penas poderão ser objeto de recurso... (</a:t>
                      </a:r>
                      <a:r>
                        <a:rPr lang="pt-BR" sz="2000" i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voluntário</a:t>
                      </a:r>
                      <a:r>
                        <a:rPr lang="pt-BR" sz="2000" i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pt-BR" sz="20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2877886"/>
                  </a:ext>
                </a:extLst>
              </a:tr>
              <a:tr h="5790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Art. 22, § 1º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As penas de </a:t>
                      </a:r>
                      <a:r>
                        <a:rPr lang="pt-BR" sz="2000" u="sng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suspensão</a:t>
                      </a: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</a:t>
                      </a:r>
                      <a:r>
                        <a:rPr lang="pt-BR" sz="2000" u="sng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destituição</a:t>
                      </a: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do cargo ocupado e </a:t>
                      </a:r>
                      <a:r>
                        <a:rPr lang="pt-BR" sz="2000" u="sng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exclusão</a:t>
                      </a: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do quadro social serão </a:t>
                      </a:r>
                      <a:r>
                        <a:rPr lang="pt-BR" sz="2000" u="sng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obrigatoriamente</a:t>
                      </a: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objeto de recurso de </a:t>
                      </a:r>
                      <a:r>
                        <a:rPr lang="pt-BR" sz="2000" u="sng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ofício</a:t>
                      </a: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ao CNRE, caso não seja apresentado recurso voluntário pelo denunciado.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2895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644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92B81-6940-4DF6-8089-CE97C0A4F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744990"/>
            <a:ext cx="3468624" cy="334002"/>
          </a:xfrm>
        </p:spPr>
        <p:txBody>
          <a:bodyPr/>
          <a:lstStyle/>
          <a:p>
            <a:r>
              <a:rPr lang="pt-BR" sz="2400" b="1" i="1" dirty="0">
                <a:solidFill>
                  <a:srgbClr val="002060"/>
                </a:solidFill>
              </a:rPr>
              <a:t>Código de Ética e Disciplina</a:t>
            </a:r>
            <a:endParaRPr lang="pt-BR" sz="2400" i="1" dirty="0"/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40E594F9-3142-499F-AC75-14DB575F7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454743"/>
              </p:ext>
            </p:extLst>
          </p:nvPr>
        </p:nvGraphicFramePr>
        <p:xfrm>
          <a:off x="294132" y="1471206"/>
          <a:ext cx="11547348" cy="4362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172">
                  <a:extLst>
                    <a:ext uri="{9D8B030D-6E8A-4147-A177-3AD203B41FA5}">
                      <a16:colId xmlns:a16="http://schemas.microsoft.com/office/drawing/2014/main" val="124182706"/>
                    </a:ext>
                  </a:extLst>
                </a:gridCol>
                <a:gridCol w="10552176">
                  <a:extLst>
                    <a:ext uri="{9D8B030D-6E8A-4147-A177-3AD203B41FA5}">
                      <a16:colId xmlns:a16="http://schemas.microsoft.com/office/drawing/2014/main" val="295608160"/>
                    </a:ext>
                  </a:extLst>
                </a:gridCol>
              </a:tblGrid>
              <a:tr h="497778">
                <a:tc gridSpan="2">
                  <a:txBody>
                    <a:bodyPr/>
                    <a:lstStyle/>
                    <a:p>
                      <a:r>
                        <a:rPr lang="pt-B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 APURAÇÃO E JULGAMENTO DAS INFRAÇÕES DISCIPLINARES</a:t>
                      </a:r>
                      <a:endParaRPr lang="pt-BR" sz="2400" baseline="5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2400" baseline="5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608977"/>
                  </a:ext>
                </a:extLst>
              </a:tr>
              <a:tr h="165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448088"/>
                  </a:ext>
                </a:extLst>
              </a:tr>
              <a:tr h="12587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Art. 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 pena de </a:t>
                      </a:r>
                      <a:r>
                        <a:rPr lang="pt-BR" sz="2000" u="sng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exclusão</a:t>
                      </a: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do quadro social do SINDIRECEITA, </a:t>
                      </a:r>
                      <a:r>
                        <a:rPr lang="pt-BR" sz="2000" u="sng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exclusivamente</a:t>
                      </a: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poderá ser objeto de recurso voluntário em última instância à </a:t>
                      </a:r>
                      <a:r>
                        <a:rPr lang="pt-BR" sz="2000" u="sng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Assembleia Geral Nacional</a:t>
                      </a: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– AGN, </a:t>
                      </a:r>
                      <a:r>
                        <a:rPr lang="pt-BR" sz="2000" u="sng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com efeito suspensivo</a:t>
                      </a: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quanto aos direitos sociais.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9327437"/>
                  </a:ext>
                </a:extLst>
              </a:tr>
              <a:tr h="13041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Art. 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Conselho de Ética e Disciplina concluirá a apuração e julgamento da denúncia no prazo máximo de 01 (um) ano, prorrogável por mais 01(um) ano, por uma única vez.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0276099"/>
                  </a:ext>
                </a:extLst>
              </a:tr>
              <a:tr h="578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Art. 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 caso de revelia ou necessidade, o CET indicará um defensor dativo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0722638"/>
                  </a:ext>
                </a:extLst>
              </a:tr>
              <a:tr h="5575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Art. 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Os casos omissos serão resolvidos e regulamentados pelo CNRE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6921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261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E799E42-BE0E-41CB-8BA7-9ABD3357E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804945"/>
            <a:ext cx="11484865" cy="743524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>
                <a:solidFill>
                  <a:srgbClr val="002060"/>
                </a:solidFill>
              </a:rPr>
              <a:t>Regulamento do Código de Ética e Disciplina</a:t>
            </a:r>
            <a:endParaRPr lang="pt-BR" sz="4800" dirty="0">
              <a:solidFill>
                <a:srgbClr val="00206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72D741D-A4D6-4A73-B671-B3F629C20115}"/>
              </a:ext>
            </a:extLst>
          </p:cNvPr>
          <p:cNvSpPr txBox="1"/>
          <p:nvPr/>
        </p:nvSpPr>
        <p:spPr>
          <a:xfrm>
            <a:off x="347472" y="1431706"/>
            <a:ext cx="11484865" cy="372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(Aprovado no CNRE – Dez/2019)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ela 5">
            <a:extLst>
              <a:ext uri="{FF2B5EF4-FFF2-40B4-BE49-F238E27FC236}">
                <a16:creationId xmlns:a16="http://schemas.microsoft.com/office/drawing/2014/main" id="{3D34139A-FBF5-4DDB-A524-8EBEA836A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47006"/>
              </p:ext>
            </p:extLst>
          </p:nvPr>
        </p:nvGraphicFramePr>
        <p:xfrm>
          <a:off x="347472" y="1910119"/>
          <a:ext cx="11547348" cy="3823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172">
                  <a:extLst>
                    <a:ext uri="{9D8B030D-6E8A-4147-A177-3AD203B41FA5}">
                      <a16:colId xmlns:a16="http://schemas.microsoft.com/office/drawing/2014/main" val="124182706"/>
                    </a:ext>
                  </a:extLst>
                </a:gridCol>
                <a:gridCol w="10552176">
                  <a:extLst>
                    <a:ext uri="{9D8B030D-6E8A-4147-A177-3AD203B41FA5}">
                      <a16:colId xmlns:a16="http://schemas.microsoft.com/office/drawing/2014/main" val="295608160"/>
                    </a:ext>
                  </a:extLst>
                </a:gridCol>
              </a:tblGrid>
              <a:tr h="430180">
                <a:tc gridSpan="2">
                  <a:txBody>
                    <a:bodyPr/>
                    <a:lstStyle/>
                    <a:p>
                      <a:r>
                        <a:rPr lang="pt-B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CONSELHO DE ÉTICA E DISCIPLINA</a:t>
                      </a:r>
                      <a:endParaRPr lang="pt-BR" sz="2400" baseline="5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2400" baseline="5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608977"/>
                  </a:ext>
                </a:extLst>
              </a:tr>
              <a:tr h="143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448088"/>
                  </a:ext>
                </a:extLst>
              </a:tr>
              <a:tr h="1077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Art. 1º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presente Regulamento disciplina o Código de Ética e Disciplina do SINDIRECEITA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9327437"/>
                  </a:ext>
                </a:extLst>
              </a:tr>
              <a:tr h="21356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Art. 2º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Conselho de Ética e Disciplina é composto por 03 (três) membros titulares pertencentes a diferentes Unidades da Federação e 03 (três) suplentes, eleitos na Assembleia Geral Nacional (AGN), para mandato de 03 (três) anos, que iniciar-se-á imediatamente após sua eleição </a:t>
                      </a:r>
                      <a:r>
                        <a:rPr lang="pt-BR" sz="24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(Estatuto, art. 46)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0276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807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5">
            <a:extLst>
              <a:ext uri="{FF2B5EF4-FFF2-40B4-BE49-F238E27FC236}">
                <a16:creationId xmlns:a16="http://schemas.microsoft.com/office/drawing/2014/main" id="{3D34139A-FBF5-4DDB-A524-8EBEA836A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835354"/>
              </p:ext>
            </p:extLst>
          </p:nvPr>
        </p:nvGraphicFramePr>
        <p:xfrm>
          <a:off x="322326" y="1462063"/>
          <a:ext cx="11547348" cy="4883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172">
                  <a:extLst>
                    <a:ext uri="{9D8B030D-6E8A-4147-A177-3AD203B41FA5}">
                      <a16:colId xmlns:a16="http://schemas.microsoft.com/office/drawing/2014/main" val="124182706"/>
                    </a:ext>
                  </a:extLst>
                </a:gridCol>
                <a:gridCol w="10552176">
                  <a:extLst>
                    <a:ext uri="{9D8B030D-6E8A-4147-A177-3AD203B41FA5}">
                      <a16:colId xmlns:a16="http://schemas.microsoft.com/office/drawing/2014/main" val="295608160"/>
                    </a:ext>
                  </a:extLst>
                </a:gridCol>
              </a:tblGrid>
              <a:tr h="430180">
                <a:tc gridSpan="2">
                  <a:txBody>
                    <a:bodyPr/>
                    <a:lstStyle/>
                    <a:p>
                      <a:r>
                        <a:rPr lang="pt-B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CONSELHO DE ÉTICA E DISCIPLINA</a:t>
                      </a:r>
                      <a:endParaRPr lang="pt-BR" sz="2400" baseline="5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2400" baseline="5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608977"/>
                  </a:ext>
                </a:extLst>
              </a:tr>
              <a:tr h="143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448088"/>
                  </a:ext>
                </a:extLst>
              </a:tr>
              <a:tr h="34421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Art. 3º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Fica vedado aos conselheiros do Conselho de Ética e Disciplina do SINDIRECEITA votarem e serem votados no item de pauta em reunião de Conselho Estadual de Delegacias Sindicais e em Assembleia Local, que elegerá os conselheiros para a reunião do Conselho Nacional de Representantes Estaduais e os delegados para Assembleia Geral Nacional, em que houver previsão na pauta da reunião e/ou assembleia o julgamento de recurso à decisão do Conselho de Ética e Disciplina do SINDIRECEITA.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0722638"/>
                  </a:ext>
                </a:extLst>
              </a:tr>
              <a:tr h="8321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Parágrafo único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Fica preservado o direito de o filiado votar e ser votado quanto aos demais itens da pauta.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6921454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0E6B90EE-3A9D-4C40-93AF-B70B7A2CF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744990"/>
            <a:ext cx="5623560" cy="334002"/>
          </a:xfrm>
        </p:spPr>
        <p:txBody>
          <a:bodyPr/>
          <a:lstStyle/>
          <a:p>
            <a:r>
              <a:rPr lang="pt-BR" sz="2400" b="1" i="1" dirty="0">
                <a:solidFill>
                  <a:srgbClr val="002060"/>
                </a:solidFill>
              </a:rPr>
              <a:t>Regulamento do Código de Ética e Disciplina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380361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40E594F9-3142-499F-AC75-14DB575F7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65650"/>
              </p:ext>
            </p:extLst>
          </p:nvPr>
        </p:nvGraphicFramePr>
        <p:xfrm>
          <a:off x="294132" y="1260895"/>
          <a:ext cx="11547348" cy="487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172">
                  <a:extLst>
                    <a:ext uri="{9D8B030D-6E8A-4147-A177-3AD203B41FA5}">
                      <a16:colId xmlns:a16="http://schemas.microsoft.com/office/drawing/2014/main" val="124182706"/>
                    </a:ext>
                  </a:extLst>
                </a:gridCol>
                <a:gridCol w="10552176">
                  <a:extLst>
                    <a:ext uri="{9D8B030D-6E8A-4147-A177-3AD203B41FA5}">
                      <a16:colId xmlns:a16="http://schemas.microsoft.com/office/drawing/2014/main" val="295608160"/>
                    </a:ext>
                  </a:extLst>
                </a:gridCol>
              </a:tblGrid>
              <a:tr h="430180">
                <a:tc gridSpan="2">
                  <a:txBody>
                    <a:bodyPr/>
                    <a:lstStyle/>
                    <a:p>
                      <a:r>
                        <a:rPr lang="pt-B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 COMUNICAÇÃO COM O DENUNCIADO</a:t>
                      </a:r>
                      <a:endParaRPr lang="pt-BR" sz="2400" baseline="5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2400" baseline="5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608977"/>
                  </a:ext>
                </a:extLst>
              </a:tr>
              <a:tr h="143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448088"/>
                  </a:ext>
                </a:extLst>
              </a:tr>
              <a:tr h="84527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Art. 4º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Toda a comunicação entre o Conselho de Ética e Disciplina e o denunciado deverá ser realizada: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4005648"/>
                  </a:ext>
                </a:extLst>
              </a:tr>
              <a:tr h="110642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>
                        <a:solidFill>
                          <a:schemeClr val="accen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 – </a:t>
                      </a:r>
                      <a:r>
                        <a:rPr lang="pt-BR" sz="2000" u="sng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PESSOALMENTE</a:t>
                      </a: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por membro do CET, comprovada com a assinatura do denunciado, ou no caso de recusa, com declaração escrita e assinada pelo conselheiro encarregado do procedimento; ou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212342"/>
                  </a:ext>
                </a:extLst>
              </a:tr>
              <a:tr h="85039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>
                        <a:solidFill>
                          <a:schemeClr val="accen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II – por </a:t>
                      </a:r>
                      <a:r>
                        <a:rPr lang="pt-BR" sz="2000" u="sng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VIA POSTAL</a:t>
                      </a: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com “AR”, ao endereço do denunciado que consta nos cadastros do SINDIRECEITA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090802"/>
                  </a:ext>
                </a:extLst>
              </a:tr>
              <a:tr h="581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Parágrafo único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Quando resultar improfícuo os meios previstos no </a:t>
                      </a:r>
                      <a:r>
                        <a:rPr lang="pt-BR" sz="1800" i="1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caput </a:t>
                      </a:r>
                      <a:r>
                        <a:rPr lang="pt-BR" sz="1800" i="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deste artigo, a ciência será realizada por edital a ser publicado no sítio da Diretoria Executiva Nacional do SINDIRECEITA na internet e amplamente divulgado entre todos os filiados. Neste caso, a data de ciência será considerada como sendo 15 (quinze) dias após a data da sua publicação.</a:t>
                      </a:r>
                      <a:endParaRPr lang="pt-BR" sz="18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2877886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F421B4A8-3637-4A62-B273-E3B18A9E2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744990"/>
            <a:ext cx="5623560" cy="334002"/>
          </a:xfrm>
        </p:spPr>
        <p:txBody>
          <a:bodyPr/>
          <a:lstStyle/>
          <a:p>
            <a:r>
              <a:rPr lang="pt-BR" sz="2400" b="1" i="1" dirty="0">
                <a:solidFill>
                  <a:srgbClr val="002060"/>
                </a:solidFill>
              </a:rPr>
              <a:t>Regulamento do Código de Ética e Disciplina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3482155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40E594F9-3142-499F-AC75-14DB575F7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091650"/>
              </p:ext>
            </p:extLst>
          </p:nvPr>
        </p:nvGraphicFramePr>
        <p:xfrm>
          <a:off x="294132" y="1260895"/>
          <a:ext cx="11547348" cy="4838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172">
                  <a:extLst>
                    <a:ext uri="{9D8B030D-6E8A-4147-A177-3AD203B41FA5}">
                      <a16:colId xmlns:a16="http://schemas.microsoft.com/office/drawing/2014/main" val="124182706"/>
                    </a:ext>
                  </a:extLst>
                </a:gridCol>
                <a:gridCol w="10552176">
                  <a:extLst>
                    <a:ext uri="{9D8B030D-6E8A-4147-A177-3AD203B41FA5}">
                      <a16:colId xmlns:a16="http://schemas.microsoft.com/office/drawing/2014/main" val="295608160"/>
                    </a:ext>
                  </a:extLst>
                </a:gridCol>
              </a:tblGrid>
              <a:tr h="430180">
                <a:tc gridSpan="2">
                  <a:txBody>
                    <a:bodyPr/>
                    <a:lstStyle/>
                    <a:p>
                      <a:r>
                        <a:rPr lang="pt-B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 COMUNICAÇÃO DE FATOS</a:t>
                      </a:r>
                      <a:endParaRPr lang="pt-BR" sz="2400" baseline="5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2400" baseline="5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608977"/>
                  </a:ext>
                </a:extLst>
              </a:tr>
              <a:tr h="143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448088"/>
                  </a:ext>
                </a:extLst>
              </a:tr>
              <a:tr h="5435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Art. 5º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Será apurada por meio de Processo Ético Disciplinar (PED)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4005648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Artigos 7º e 8º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Trata das formalidades que devem revestir a comunicação de fatos (</a:t>
                      </a:r>
                      <a:r>
                        <a:rPr lang="pt-BR" sz="18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art. 16 do CED</a:t>
                      </a:r>
                      <a:r>
                        <a:rPr lang="pt-BR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pt-BR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5128321"/>
                  </a:ext>
                </a:extLst>
              </a:tr>
              <a:tr h="30815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Art. 9º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Ao receber a comunicação de fatos, o presidente do Conselho de Ética e Disciplina deverá imediatamente encaminhar uma </a:t>
                      </a:r>
                      <a:r>
                        <a:rPr lang="pt-BR" sz="2000" u="sng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cópia integral da comunicação de fatos</a:t>
                      </a: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ao representado para ciência, acompanhada da cópia do </a:t>
                      </a:r>
                      <a:r>
                        <a:rPr lang="pt-BR" sz="2000" u="sng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Regimento Interno do CET</a:t>
                      </a: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e da </a:t>
                      </a:r>
                      <a:r>
                        <a:rPr lang="pt-BR" sz="2000" u="sng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Ata de Eleição</a:t>
                      </a: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do presidente do CET, devidamente </a:t>
                      </a:r>
                      <a:r>
                        <a:rPr lang="pt-BR" sz="2000" u="sng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registrados em cartório</a:t>
                      </a:r>
                      <a:r>
                        <a:rPr lang="pt-BR" sz="2000" u="none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</a:t>
                      </a: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e a informação da </a:t>
                      </a:r>
                      <a:r>
                        <a:rPr lang="pt-BR" sz="2000" u="sng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composição de todos os membros titulares e suplentes</a:t>
                      </a: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do Conselho de Ética e Disciplina.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8090802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F421B4A8-3637-4A62-B273-E3B18A9E2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744990"/>
            <a:ext cx="5623560" cy="334002"/>
          </a:xfrm>
        </p:spPr>
        <p:txBody>
          <a:bodyPr/>
          <a:lstStyle/>
          <a:p>
            <a:r>
              <a:rPr lang="pt-BR" sz="2400" b="1" i="1" dirty="0">
                <a:solidFill>
                  <a:srgbClr val="002060"/>
                </a:solidFill>
              </a:rPr>
              <a:t>Regulamento do Código de Ética e Disciplina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3527440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40E594F9-3142-499F-AC75-14DB575F7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57620"/>
              </p:ext>
            </p:extLst>
          </p:nvPr>
        </p:nvGraphicFramePr>
        <p:xfrm>
          <a:off x="322326" y="3812071"/>
          <a:ext cx="11547348" cy="222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172">
                  <a:extLst>
                    <a:ext uri="{9D8B030D-6E8A-4147-A177-3AD203B41FA5}">
                      <a16:colId xmlns:a16="http://schemas.microsoft.com/office/drawing/2014/main" val="124182706"/>
                    </a:ext>
                  </a:extLst>
                </a:gridCol>
                <a:gridCol w="10552176">
                  <a:extLst>
                    <a:ext uri="{9D8B030D-6E8A-4147-A177-3AD203B41FA5}">
                      <a16:colId xmlns:a16="http://schemas.microsoft.com/office/drawing/2014/main" val="295608160"/>
                    </a:ext>
                  </a:extLst>
                </a:gridCol>
              </a:tblGrid>
              <a:tr h="430180">
                <a:tc gridSpan="2">
                  <a:txBody>
                    <a:bodyPr/>
                    <a:lstStyle/>
                    <a:p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IMPEDIMENTO E SUSPEIÇÃO DOS MEMBROS DO CONSELHO DE ÉTICA E DISCIPLINA </a:t>
                      </a:r>
                      <a:r>
                        <a:rPr lang="pt-BR" sz="2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(Artigos 14 ao 19)</a:t>
                      </a:r>
                      <a:endParaRPr lang="pt-BR" sz="2000" b="0" baseline="5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2400" baseline="5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608977"/>
                  </a:ext>
                </a:extLst>
              </a:tr>
              <a:tr h="143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448088"/>
                  </a:ext>
                </a:extLst>
              </a:tr>
              <a:tr h="5435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Art. 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 impedimento ou a suspeição poderão ser arguidos como incidente pelo denunciado em relação </a:t>
                      </a:r>
                      <a:r>
                        <a:rPr lang="pt-BR" sz="2000" u="sng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 qualquer conselheiro</a:t>
                      </a: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do Conselho de Ética e Disciplina e terá efeito suspensivo.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4005648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Parágrafo único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 arguição de impedimento poderá ser realizada pelo denunciado no prazo de 15 (quinze) dias a partir da data da ciência da comunicação de fatos prevista no art. 9º.</a:t>
                      </a:r>
                      <a:endParaRPr lang="pt-BR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5128321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F421B4A8-3637-4A62-B273-E3B18A9E2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744990"/>
            <a:ext cx="5623560" cy="334002"/>
          </a:xfrm>
        </p:spPr>
        <p:txBody>
          <a:bodyPr/>
          <a:lstStyle/>
          <a:p>
            <a:r>
              <a:rPr lang="pt-BR" sz="2400" b="1" i="1" dirty="0">
                <a:solidFill>
                  <a:srgbClr val="002060"/>
                </a:solidFill>
              </a:rPr>
              <a:t>Regulamento do Código de Ética e Disciplina</a:t>
            </a:r>
            <a:endParaRPr lang="pt-BR" sz="2400" i="1" dirty="0"/>
          </a:p>
        </p:txBody>
      </p:sp>
      <p:graphicFrame>
        <p:nvGraphicFramePr>
          <p:cNvPr id="4" name="Tabela 5">
            <a:extLst>
              <a:ext uri="{FF2B5EF4-FFF2-40B4-BE49-F238E27FC236}">
                <a16:creationId xmlns:a16="http://schemas.microsoft.com/office/drawing/2014/main" id="{53359B77-5E5E-4860-A510-3BB80E366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454405"/>
              </p:ext>
            </p:extLst>
          </p:nvPr>
        </p:nvGraphicFramePr>
        <p:xfrm>
          <a:off x="322326" y="1212615"/>
          <a:ext cx="11547348" cy="2218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172">
                  <a:extLst>
                    <a:ext uri="{9D8B030D-6E8A-4147-A177-3AD203B41FA5}">
                      <a16:colId xmlns:a16="http://schemas.microsoft.com/office/drawing/2014/main" val="124182706"/>
                    </a:ext>
                  </a:extLst>
                </a:gridCol>
                <a:gridCol w="10552176">
                  <a:extLst>
                    <a:ext uri="{9D8B030D-6E8A-4147-A177-3AD203B41FA5}">
                      <a16:colId xmlns:a16="http://schemas.microsoft.com/office/drawing/2014/main" val="295608160"/>
                    </a:ext>
                  </a:extLst>
                </a:gridCol>
              </a:tblGrid>
              <a:tr h="430180">
                <a:tc gridSpan="2">
                  <a:txBody>
                    <a:bodyPr/>
                    <a:lstStyle/>
                    <a:p>
                      <a:r>
                        <a:rPr lang="pt-B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 PROVAS e das TESTEMUNHAS</a:t>
                      </a:r>
                      <a:endParaRPr lang="pt-BR" sz="2400" baseline="5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2400" baseline="5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608977"/>
                  </a:ext>
                </a:extLst>
              </a:tr>
              <a:tr h="143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448088"/>
                  </a:ext>
                </a:extLst>
              </a:tr>
              <a:tr h="5435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Art.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São consideradas provas todo e qualquer elemento pelo qual se demonstra a existência e a veracidade dos fatos, bem como da autoria das irregularidades descritas na representação.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4005648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Artigos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 a 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Trata sobre as testemunhas e alegação de impedimento ou suspeição destas.</a:t>
                      </a:r>
                      <a:endParaRPr lang="pt-BR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5128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98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F421B4A8-3637-4A62-B273-E3B18A9E2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744990"/>
            <a:ext cx="5623560" cy="334002"/>
          </a:xfrm>
        </p:spPr>
        <p:txBody>
          <a:bodyPr/>
          <a:lstStyle/>
          <a:p>
            <a:r>
              <a:rPr lang="pt-BR" sz="2400" b="1" i="1" dirty="0">
                <a:solidFill>
                  <a:srgbClr val="002060"/>
                </a:solidFill>
              </a:rPr>
              <a:t>Regulamento do Código de Ética e Disciplina</a:t>
            </a:r>
            <a:endParaRPr lang="pt-BR" sz="2400" i="1" dirty="0"/>
          </a:p>
        </p:txBody>
      </p:sp>
      <p:graphicFrame>
        <p:nvGraphicFramePr>
          <p:cNvPr id="4" name="Tabela 5">
            <a:extLst>
              <a:ext uri="{FF2B5EF4-FFF2-40B4-BE49-F238E27FC236}">
                <a16:creationId xmlns:a16="http://schemas.microsoft.com/office/drawing/2014/main" id="{53359B77-5E5E-4860-A510-3BB80E366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380768"/>
              </p:ext>
            </p:extLst>
          </p:nvPr>
        </p:nvGraphicFramePr>
        <p:xfrm>
          <a:off x="322326" y="1212615"/>
          <a:ext cx="11547348" cy="4890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172">
                  <a:extLst>
                    <a:ext uri="{9D8B030D-6E8A-4147-A177-3AD203B41FA5}">
                      <a16:colId xmlns:a16="http://schemas.microsoft.com/office/drawing/2014/main" val="124182706"/>
                    </a:ext>
                  </a:extLst>
                </a:gridCol>
                <a:gridCol w="10552176">
                  <a:extLst>
                    <a:ext uri="{9D8B030D-6E8A-4147-A177-3AD203B41FA5}">
                      <a16:colId xmlns:a16="http://schemas.microsoft.com/office/drawing/2014/main" val="295608160"/>
                    </a:ext>
                  </a:extLst>
                </a:gridCol>
              </a:tblGrid>
              <a:tr h="430180">
                <a:tc gridSpan="2">
                  <a:txBody>
                    <a:bodyPr/>
                    <a:lstStyle/>
                    <a:p>
                      <a:r>
                        <a:rPr lang="pt-B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 CONTAGEM DOS PRAZOS</a:t>
                      </a:r>
                      <a:endParaRPr lang="pt-BR" sz="2400" baseline="5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2400" baseline="5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608977"/>
                  </a:ext>
                </a:extLst>
              </a:tr>
              <a:tr h="143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448088"/>
                  </a:ext>
                </a:extLst>
              </a:tr>
              <a:tr h="12135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Art. 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Os prazos constantes do Código de Ética e Disciplina e no seu Regulamento serão </a:t>
                      </a:r>
                      <a:r>
                        <a:rPr lang="pt-BR" sz="2000" u="sng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contínuos</a:t>
                      </a: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excluindo-se na sua contagem o dia do início e incluindo-se o dia do vencimento.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4005648"/>
                  </a:ext>
                </a:extLst>
              </a:tr>
              <a:tr h="9392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Parágrafo único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Os prazos só se iniciam de vencem em dias úteis, </a:t>
                      </a:r>
                      <a:r>
                        <a:rPr lang="pt-BR" sz="1800" u="sng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tanto no domicílio do denunciante quanto do denunciado</a:t>
                      </a:r>
                      <a:r>
                        <a:rPr lang="pt-BR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 Prorrogado para o primeiro dia útil comum às partes.</a:t>
                      </a:r>
                      <a:endParaRPr lang="pt-BR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5128321"/>
                  </a:ext>
                </a:extLst>
              </a:tr>
              <a:tr h="588868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Art. 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800" u="sng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Suspende-se</a:t>
                      </a:r>
                      <a:r>
                        <a:rPr lang="pt-BR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o curso dos prazos no período:</a:t>
                      </a:r>
                      <a:endParaRPr lang="pt-BR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4638427"/>
                  </a:ext>
                </a:extLst>
              </a:tr>
              <a:tr h="42318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dirty="0">
                        <a:solidFill>
                          <a:schemeClr val="accen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rgbClr val="002060"/>
                          </a:solidFill>
                        </a:rPr>
                        <a:t>I – compreendido entre 20 de dezembro e 10 de janeiro, inclusive;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456717"/>
                  </a:ext>
                </a:extLst>
              </a:tr>
              <a:tr h="37490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dirty="0">
                        <a:solidFill>
                          <a:schemeClr val="accen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002060"/>
                          </a:solidFill>
                        </a:rPr>
                        <a:t>II – </a:t>
                      </a:r>
                      <a:r>
                        <a:rPr lang="pt-BR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 realização das reuniões do CNRE, incluídos os dias de deslocamento;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662340"/>
                  </a:ext>
                </a:extLst>
              </a:tr>
              <a:tr h="34747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dirty="0">
                        <a:solidFill>
                          <a:schemeClr val="accen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 – da realização de AGNU, incluindo os dias de deslocamento;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57436"/>
                  </a:ext>
                </a:extLst>
              </a:tr>
              <a:tr h="37490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dirty="0">
                        <a:solidFill>
                          <a:schemeClr val="accen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 – da realização de AGN, incluídos o dia anterior e o dia posterior.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944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289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F421B4A8-3637-4A62-B273-E3B18A9E2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744990"/>
            <a:ext cx="5623560" cy="334002"/>
          </a:xfrm>
        </p:spPr>
        <p:txBody>
          <a:bodyPr/>
          <a:lstStyle/>
          <a:p>
            <a:r>
              <a:rPr lang="pt-BR" sz="2400" b="1" i="1" dirty="0">
                <a:solidFill>
                  <a:srgbClr val="002060"/>
                </a:solidFill>
              </a:rPr>
              <a:t>Regulamento do Código de Ética e Disciplina</a:t>
            </a:r>
            <a:endParaRPr lang="pt-BR" sz="2400" i="1" dirty="0"/>
          </a:p>
        </p:txBody>
      </p:sp>
      <p:graphicFrame>
        <p:nvGraphicFramePr>
          <p:cNvPr id="4" name="Tabela 5">
            <a:extLst>
              <a:ext uri="{FF2B5EF4-FFF2-40B4-BE49-F238E27FC236}">
                <a16:creationId xmlns:a16="http://schemas.microsoft.com/office/drawing/2014/main" id="{53359B77-5E5E-4860-A510-3BB80E366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459474"/>
              </p:ext>
            </p:extLst>
          </p:nvPr>
        </p:nvGraphicFramePr>
        <p:xfrm>
          <a:off x="256032" y="1258978"/>
          <a:ext cx="11547348" cy="1392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172">
                  <a:extLst>
                    <a:ext uri="{9D8B030D-6E8A-4147-A177-3AD203B41FA5}">
                      <a16:colId xmlns:a16="http://schemas.microsoft.com/office/drawing/2014/main" val="124182706"/>
                    </a:ext>
                  </a:extLst>
                </a:gridCol>
                <a:gridCol w="10552176">
                  <a:extLst>
                    <a:ext uri="{9D8B030D-6E8A-4147-A177-3AD203B41FA5}">
                      <a16:colId xmlns:a16="http://schemas.microsoft.com/office/drawing/2014/main" val="295608160"/>
                    </a:ext>
                  </a:extLst>
                </a:gridCol>
              </a:tblGrid>
              <a:tr h="430180">
                <a:tc gridSpan="2">
                  <a:txBody>
                    <a:bodyPr/>
                    <a:lstStyle/>
                    <a:p>
                      <a:r>
                        <a:rPr lang="pt-B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 ADMISSIBILIDADE DAS COMUNICAÇÕES DE FATOS PELO CONSELHO DE ÉTICA E DISCIPLINA</a:t>
                      </a:r>
                      <a:endParaRPr lang="pt-BR" sz="2000" baseline="5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2400" baseline="5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608977"/>
                  </a:ext>
                </a:extLst>
              </a:tr>
              <a:tr h="143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448088"/>
                  </a:ext>
                </a:extLst>
              </a:tr>
              <a:tr h="8102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Artigos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 a 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Exame de admissibilidade (poderá dar origem ao PED), prazo de manifestação do presidente do CET, nomeação do relator, etc.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4005648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1893984-0B8D-4EEC-9A97-C32F3F364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99886"/>
              </p:ext>
            </p:extLst>
          </p:nvPr>
        </p:nvGraphicFramePr>
        <p:xfrm>
          <a:off x="256032" y="2748730"/>
          <a:ext cx="11547348" cy="1778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172">
                  <a:extLst>
                    <a:ext uri="{9D8B030D-6E8A-4147-A177-3AD203B41FA5}">
                      <a16:colId xmlns:a16="http://schemas.microsoft.com/office/drawing/2014/main" val="124182706"/>
                    </a:ext>
                  </a:extLst>
                </a:gridCol>
                <a:gridCol w="10552176">
                  <a:extLst>
                    <a:ext uri="{9D8B030D-6E8A-4147-A177-3AD203B41FA5}">
                      <a16:colId xmlns:a16="http://schemas.microsoft.com/office/drawing/2014/main" val="295608160"/>
                    </a:ext>
                  </a:extLst>
                </a:gridCol>
              </a:tblGrid>
              <a:tr h="430180">
                <a:tc gridSpan="2">
                  <a:txBody>
                    <a:bodyPr/>
                    <a:lstStyle/>
                    <a:p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PROCESSAMENTO E JULGAMENTO DAS COMUNICAÇÕES DE FATO NO ÂMBITO DO CONSELHO DE ÉTICA E DISCIPLINA</a:t>
                      </a:r>
                      <a:endParaRPr lang="pt-BR" sz="2000" baseline="5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2400" baseline="5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608977"/>
                  </a:ext>
                </a:extLst>
              </a:tr>
              <a:tr h="143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448088"/>
                  </a:ext>
                </a:extLst>
              </a:tr>
              <a:tr h="11961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Artigos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 a 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Questões ligadas à relatoria do PED, ao prazo de apuração e julgamento </a:t>
                      </a:r>
                      <a:r>
                        <a:rPr lang="pt-BR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(um ano, prorrogável por igual período uma única vez)</a:t>
                      </a: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aos votos dos Conselheiros </a:t>
                      </a:r>
                      <a:r>
                        <a:rPr lang="pt-BR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(dispositivos violados e dosimetria proposta, em caso de infringência) </a:t>
                      </a: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etc.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4005648"/>
                  </a:ext>
                </a:extLst>
              </a:tr>
            </a:tbl>
          </a:graphicData>
        </a:graphic>
      </p:graphicFrame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64F4E0CA-C5C3-4EAC-AD37-EBCD9C595914}"/>
              </a:ext>
            </a:extLst>
          </p:cNvPr>
          <p:cNvCxnSpPr/>
          <p:nvPr/>
        </p:nvCxnSpPr>
        <p:spPr>
          <a:xfrm>
            <a:off x="256032" y="4718304"/>
            <a:ext cx="1154734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100699D-17AE-47AE-9834-52DA9EB62C46}"/>
              </a:ext>
            </a:extLst>
          </p:cNvPr>
          <p:cNvCxnSpPr/>
          <p:nvPr/>
        </p:nvCxnSpPr>
        <p:spPr>
          <a:xfrm>
            <a:off x="243840" y="4824984"/>
            <a:ext cx="1154734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id="{2062A489-0BB8-455F-B9A8-A4D4E378BA54}"/>
              </a:ext>
            </a:extLst>
          </p:cNvPr>
          <p:cNvSpPr/>
          <p:nvPr/>
        </p:nvSpPr>
        <p:spPr>
          <a:xfrm>
            <a:off x="243840" y="5015877"/>
            <a:ext cx="2672984" cy="13818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800" b="1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FASE RECURSAL</a:t>
            </a:r>
          </a:p>
          <a:p>
            <a:pPr algn="ctr"/>
            <a:r>
              <a:rPr lang="pt-BR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(artigos 38 a 42)</a:t>
            </a:r>
          </a:p>
          <a:p>
            <a:pPr algn="ctr"/>
            <a:r>
              <a:rPr lang="pt-BR" sz="18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Recurso voluntário ou de ofício</a:t>
            </a:r>
            <a:r>
              <a:rPr lang="pt-BR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C58B8CE-81C5-4D96-B842-926E3A46E02D}"/>
              </a:ext>
            </a:extLst>
          </p:cNvPr>
          <p:cNvSpPr/>
          <p:nvPr/>
        </p:nvSpPr>
        <p:spPr>
          <a:xfrm>
            <a:off x="5312664" y="5015878"/>
            <a:ext cx="6478524" cy="13818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rgbClr val="002060"/>
                </a:solidFill>
              </a:rPr>
              <a:t>Do Processamento e Julgamento das Denúncias no Âmbito do/da:</a:t>
            </a:r>
          </a:p>
          <a:p>
            <a:pPr algn="just"/>
            <a:r>
              <a:rPr lang="pt-BR" sz="1600" dirty="0">
                <a:solidFill>
                  <a:srgbClr val="002060"/>
                </a:solidFill>
              </a:rPr>
              <a:t>CNRE – Artigos 43 a 51</a:t>
            </a:r>
          </a:p>
          <a:p>
            <a:pPr algn="just"/>
            <a:r>
              <a:rPr lang="pt-BR" sz="1600" dirty="0">
                <a:solidFill>
                  <a:srgbClr val="002060"/>
                </a:solidFill>
              </a:rPr>
              <a:t>CEDS – Artigos 52 a 60</a:t>
            </a:r>
          </a:p>
          <a:p>
            <a:pPr algn="just"/>
            <a:r>
              <a:rPr lang="pt-BR" sz="1600" dirty="0">
                <a:solidFill>
                  <a:srgbClr val="002060"/>
                </a:solidFill>
              </a:rPr>
              <a:t>Assembleia Local da Delegacia Sindical – Artigos 61 a 69</a:t>
            </a:r>
          </a:p>
          <a:p>
            <a:pPr algn="just"/>
            <a:r>
              <a:rPr lang="pt-BR" sz="1600" dirty="0">
                <a:solidFill>
                  <a:srgbClr val="002060"/>
                </a:solidFill>
              </a:rPr>
              <a:t>Assembleia Geral Nacional – Artigos 70 a 80</a:t>
            </a:r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750975C0-F6DA-419E-86F6-94598E895437}"/>
              </a:ext>
            </a:extLst>
          </p:cNvPr>
          <p:cNvSpPr/>
          <p:nvPr/>
        </p:nvSpPr>
        <p:spPr>
          <a:xfrm>
            <a:off x="3067812" y="5586984"/>
            <a:ext cx="2043684" cy="219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52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40E594F9-3142-499F-AC75-14DB575F7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892866"/>
              </p:ext>
            </p:extLst>
          </p:nvPr>
        </p:nvGraphicFramePr>
        <p:xfrm>
          <a:off x="256032" y="1599223"/>
          <a:ext cx="11585448" cy="3905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456">
                  <a:extLst>
                    <a:ext uri="{9D8B030D-6E8A-4147-A177-3AD203B41FA5}">
                      <a16:colId xmlns:a16="http://schemas.microsoft.com/office/drawing/2014/main" val="124182706"/>
                    </a:ext>
                  </a:extLst>
                </a:gridCol>
                <a:gridCol w="10586992">
                  <a:extLst>
                    <a:ext uri="{9D8B030D-6E8A-4147-A177-3AD203B41FA5}">
                      <a16:colId xmlns:a16="http://schemas.microsoft.com/office/drawing/2014/main" val="295608160"/>
                    </a:ext>
                  </a:extLst>
                </a:gridCol>
              </a:tblGrid>
              <a:tr h="430180">
                <a:tc gridSpan="2">
                  <a:txBody>
                    <a:bodyPr/>
                    <a:lstStyle/>
                    <a:p>
                      <a:r>
                        <a:rPr lang="pt-BR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 DISPOSIÇÕES FINAIS</a:t>
                      </a:r>
                      <a:endParaRPr lang="pt-BR" sz="2400" baseline="5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2400" baseline="5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608977"/>
                  </a:ext>
                </a:extLst>
              </a:tr>
              <a:tr h="143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448088"/>
                  </a:ext>
                </a:extLst>
              </a:tr>
              <a:tr h="13024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Art. 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 aplicação da penalidade pela DEN (</a:t>
                      </a:r>
                      <a:r>
                        <a:rPr lang="pt-BR" sz="18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Estatuto, art. 73, XIV</a:t>
                      </a: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 será formalizado por meio de expediente administrativo, contendo o nome do filiado e a indicação da pena aplicada.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4005648"/>
                  </a:ext>
                </a:extLst>
              </a:tr>
              <a:tr h="19933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Art. 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Aplicam-se subsidiariamente aos procedimentos do Conselho de Ética e Disciplina do SINDIRECEITA as regras da legislação penal comum, do procedimento administrativo comum e da legislação processual civil nessa ordem.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8090802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F421B4A8-3637-4A62-B273-E3B18A9E2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744990"/>
            <a:ext cx="5623560" cy="334002"/>
          </a:xfrm>
        </p:spPr>
        <p:txBody>
          <a:bodyPr/>
          <a:lstStyle/>
          <a:p>
            <a:r>
              <a:rPr lang="pt-BR" sz="2400" b="1" i="1" dirty="0">
                <a:solidFill>
                  <a:srgbClr val="002060"/>
                </a:solidFill>
              </a:rPr>
              <a:t>Regulamento do Código de Ética e Disciplina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10777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>
            <a:extLst>
              <a:ext uri="{FF2B5EF4-FFF2-40B4-BE49-F238E27FC236}">
                <a16:creationId xmlns:a16="http://schemas.microsoft.com/office/drawing/2014/main" id="{D017C17C-0DF5-46B0-8670-F0C2CCB98C7E}"/>
              </a:ext>
            </a:extLst>
          </p:cNvPr>
          <p:cNvSpPr/>
          <p:nvPr/>
        </p:nvSpPr>
        <p:spPr>
          <a:xfrm>
            <a:off x="4295681" y="5049293"/>
            <a:ext cx="267298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C4C931C-7A6E-498F-805A-FD995E5D89FD}"/>
              </a:ext>
            </a:extLst>
          </p:cNvPr>
          <p:cNvSpPr/>
          <p:nvPr/>
        </p:nvSpPr>
        <p:spPr>
          <a:xfrm>
            <a:off x="8843155" y="1484415"/>
            <a:ext cx="267298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E33A3E4-2746-4F4A-BE03-CACF9B626730}"/>
              </a:ext>
            </a:extLst>
          </p:cNvPr>
          <p:cNvSpPr txBox="1"/>
          <p:nvPr/>
        </p:nvSpPr>
        <p:spPr>
          <a:xfrm>
            <a:off x="272955" y="989754"/>
            <a:ext cx="73602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rgbClr val="002060"/>
                </a:solidFill>
              </a:rPr>
              <a:t>1 – ESTATUTO do SINDIRECEITA</a:t>
            </a:r>
            <a:endParaRPr lang="pt-BR" sz="4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6E331D6-9E5C-48E9-B266-15A93F19BA2F}"/>
              </a:ext>
            </a:extLst>
          </p:cNvPr>
          <p:cNvSpPr txBox="1"/>
          <p:nvPr/>
        </p:nvSpPr>
        <p:spPr>
          <a:xfrm>
            <a:off x="272955" y="2081291"/>
            <a:ext cx="72356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200" b="1" dirty="0">
                <a:solidFill>
                  <a:srgbClr val="002060"/>
                </a:solidFill>
              </a:rPr>
              <a:t>2 – Código de Ética e Disciplina</a:t>
            </a:r>
            <a:endParaRPr lang="pt-BR" sz="42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453A83F-DC42-47B3-8531-2B87676CDAF2}"/>
              </a:ext>
            </a:extLst>
          </p:cNvPr>
          <p:cNvSpPr txBox="1"/>
          <p:nvPr/>
        </p:nvSpPr>
        <p:spPr>
          <a:xfrm>
            <a:off x="272955" y="3475837"/>
            <a:ext cx="103764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002060"/>
                </a:solidFill>
              </a:rPr>
              <a:t>3 – Regulamento do Código de Ética e Disciplina</a:t>
            </a:r>
            <a:endParaRPr lang="pt-BR" sz="4000" dirty="0"/>
          </a:p>
        </p:txBody>
      </p:sp>
      <p:sp>
        <p:nvSpPr>
          <p:cNvPr id="14" name="Chave Direita 13">
            <a:extLst>
              <a:ext uri="{FF2B5EF4-FFF2-40B4-BE49-F238E27FC236}">
                <a16:creationId xmlns:a16="http://schemas.microsoft.com/office/drawing/2014/main" id="{214716AB-B336-4EAF-BD55-8C3542F2B3A8}"/>
              </a:ext>
            </a:extLst>
          </p:cNvPr>
          <p:cNvSpPr/>
          <p:nvPr/>
        </p:nvSpPr>
        <p:spPr>
          <a:xfrm>
            <a:off x="7515344" y="839965"/>
            <a:ext cx="1245748" cy="2157302"/>
          </a:xfrm>
          <a:prstGeom prst="rightBrace">
            <a:avLst>
              <a:gd name="adj1" fmla="val 8333"/>
              <a:gd name="adj2" fmla="val 50614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74AE8D1-7B80-4F65-BCF2-788E900BE467}"/>
              </a:ext>
            </a:extLst>
          </p:cNvPr>
          <p:cNvSpPr txBox="1"/>
          <p:nvPr/>
        </p:nvSpPr>
        <p:spPr>
          <a:xfrm>
            <a:off x="9175844" y="1475540"/>
            <a:ext cx="20805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5400" b="1" dirty="0">
                <a:solidFill>
                  <a:srgbClr val="002060"/>
                </a:solidFill>
              </a:rPr>
              <a:t>A G N</a:t>
            </a:r>
            <a:endParaRPr lang="pt-BR" sz="5400" dirty="0"/>
          </a:p>
        </p:txBody>
      </p:sp>
      <p:sp>
        <p:nvSpPr>
          <p:cNvPr id="20" name="Chave Direita 19">
            <a:extLst>
              <a:ext uri="{FF2B5EF4-FFF2-40B4-BE49-F238E27FC236}">
                <a16:creationId xmlns:a16="http://schemas.microsoft.com/office/drawing/2014/main" id="{6D0D6398-D308-4EC0-A65E-5E6D51076FB8}"/>
              </a:ext>
            </a:extLst>
          </p:cNvPr>
          <p:cNvSpPr/>
          <p:nvPr/>
        </p:nvSpPr>
        <p:spPr>
          <a:xfrm rot="5400000">
            <a:off x="5251931" y="-238456"/>
            <a:ext cx="932761" cy="9422295"/>
          </a:xfrm>
          <a:prstGeom prst="rightBrace">
            <a:avLst>
              <a:gd name="adj1" fmla="val 8333"/>
              <a:gd name="adj2" fmla="val 516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F13E888-5031-4457-829B-FE0F56053608}"/>
              </a:ext>
            </a:extLst>
          </p:cNvPr>
          <p:cNvSpPr txBox="1"/>
          <p:nvPr/>
        </p:nvSpPr>
        <p:spPr>
          <a:xfrm>
            <a:off x="4678016" y="5018975"/>
            <a:ext cx="1908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5400" b="1" dirty="0">
                <a:solidFill>
                  <a:srgbClr val="002060"/>
                </a:solidFill>
              </a:rPr>
              <a:t>CNRE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274641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1" grpId="0"/>
      <p:bldP spid="20" grpId="0" animBg="1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EBD11FA-B61A-4E0D-88F9-D9104E21DD08}"/>
              </a:ext>
            </a:extLst>
          </p:cNvPr>
          <p:cNvSpPr txBox="1"/>
          <p:nvPr/>
        </p:nvSpPr>
        <p:spPr>
          <a:xfrm>
            <a:off x="1773936" y="1723751"/>
            <a:ext cx="86502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i="1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É necessário cuidar da ética para não anestesiarmos a nossa consciência e começarmos a achar que tudo é normal.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8AFAC0E-47BC-4473-9D98-2CB5B0E4928E}"/>
              </a:ext>
            </a:extLst>
          </p:cNvPr>
          <p:cNvSpPr txBox="1"/>
          <p:nvPr/>
        </p:nvSpPr>
        <p:spPr>
          <a:xfrm>
            <a:off x="1773936" y="4396478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Mário Sérgio </a:t>
            </a:r>
            <a:r>
              <a:rPr lang="pt-BR" sz="2800" b="0" i="0" dirty="0" err="1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Cortella</a:t>
            </a:r>
            <a:endParaRPr lang="pt-BR" sz="28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0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D535AB6-6F9E-43E9-AABF-17FC2D317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203" y="972651"/>
            <a:ext cx="4268407" cy="419370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080F81C-80DD-4995-8725-69D6F73D95B7}"/>
              </a:ext>
            </a:extLst>
          </p:cNvPr>
          <p:cNvSpPr txBox="1"/>
          <p:nvPr/>
        </p:nvSpPr>
        <p:spPr>
          <a:xfrm>
            <a:off x="1679448" y="4962019"/>
            <a:ext cx="88331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400" b="1" i="1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Muito Obrigado ! 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141683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82ED2-94C8-406D-8701-E80B1E35C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631" y="818446"/>
            <a:ext cx="3292738" cy="743524"/>
          </a:xfrm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rgbClr val="002060"/>
                </a:solidFill>
              </a:rPr>
              <a:t>ESTATUTO</a:t>
            </a:r>
            <a:endParaRPr lang="pt-BR" sz="5400" dirty="0">
              <a:solidFill>
                <a:srgbClr val="00206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8F6E610-92AD-4822-935B-E8CFCE5A2862}"/>
              </a:ext>
            </a:extLst>
          </p:cNvPr>
          <p:cNvSpPr txBox="1"/>
          <p:nvPr/>
        </p:nvSpPr>
        <p:spPr>
          <a:xfrm>
            <a:off x="3491513" y="1436874"/>
            <a:ext cx="520897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(Aprovado na XV AGN – Recife/PE – 2018)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C381E7B-B12A-449A-9A80-CC0FC4B3CF2C}"/>
              </a:ext>
            </a:extLst>
          </p:cNvPr>
          <p:cNvGrpSpPr/>
          <p:nvPr/>
        </p:nvGrpSpPr>
        <p:grpSpPr>
          <a:xfrm>
            <a:off x="503553" y="1822484"/>
            <a:ext cx="11454843" cy="1354217"/>
            <a:chOff x="503553" y="1822484"/>
            <a:chExt cx="11454843" cy="1354217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C61D4BB4-4966-4905-B9BC-5722BFC702B2}"/>
                </a:ext>
              </a:extLst>
            </p:cNvPr>
            <p:cNvSpPr txBox="1"/>
            <p:nvPr/>
          </p:nvSpPr>
          <p:spPr>
            <a:xfrm>
              <a:off x="542223" y="1822484"/>
              <a:ext cx="1118488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000" dirty="0">
                  <a:solidFill>
                    <a:srgbClr val="00B0F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Art. 18: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2BF00AF1-CA57-4B60-ADF0-A48675CBE5B1}"/>
                </a:ext>
              </a:extLst>
            </p:cNvPr>
            <p:cNvSpPr txBox="1"/>
            <p:nvPr/>
          </p:nvSpPr>
          <p:spPr>
            <a:xfrm>
              <a:off x="503553" y="2222594"/>
              <a:ext cx="11454843" cy="9541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2800" dirty="0">
                  <a:solidFill>
                    <a:srgbClr val="00206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 Conselho de Ética e Disciplina – CET é um órgão colegiado, disciplinador dos integrantes do SINDIRECEITA.</a:t>
              </a:r>
              <a:endParaRPr lang="pt-BR" sz="2800" dirty="0"/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14AB5BFF-F3C8-41AD-BAD4-D295540B23F3}"/>
              </a:ext>
            </a:extLst>
          </p:cNvPr>
          <p:cNvGrpSpPr/>
          <p:nvPr/>
        </p:nvGrpSpPr>
        <p:grpSpPr>
          <a:xfrm>
            <a:off x="441410" y="3442146"/>
            <a:ext cx="11309180" cy="2800633"/>
            <a:chOff x="441410" y="3442146"/>
            <a:chExt cx="11309180" cy="2800633"/>
          </a:xfrm>
        </p:grpSpPr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0307FE76-17DF-43C2-B6E9-10E1C6281F20}"/>
                </a:ext>
              </a:extLst>
            </p:cNvPr>
            <p:cNvSpPr/>
            <p:nvPr/>
          </p:nvSpPr>
          <p:spPr>
            <a:xfrm>
              <a:off x="7619448" y="5845078"/>
              <a:ext cx="2367932" cy="39770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A99181A5-7222-49AB-B989-3AEEC734F83D}"/>
                </a:ext>
              </a:extLst>
            </p:cNvPr>
            <p:cNvSpPr/>
            <p:nvPr/>
          </p:nvSpPr>
          <p:spPr>
            <a:xfrm>
              <a:off x="1830766" y="5220090"/>
              <a:ext cx="2016226" cy="39770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A317755E-F2F5-4849-AE28-B309ABEAE0B1}"/>
                </a:ext>
              </a:extLst>
            </p:cNvPr>
            <p:cNvSpPr/>
            <p:nvPr/>
          </p:nvSpPr>
          <p:spPr>
            <a:xfrm>
              <a:off x="9077606" y="3870626"/>
              <a:ext cx="2672984" cy="9233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FF07F815-4ECA-42CB-A6A5-E55EEB371745}"/>
                </a:ext>
              </a:extLst>
            </p:cNvPr>
            <p:cNvSpPr/>
            <p:nvPr/>
          </p:nvSpPr>
          <p:spPr>
            <a:xfrm>
              <a:off x="503553" y="3870626"/>
              <a:ext cx="4583351" cy="9233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B6D5AA76-9ED3-407F-BA74-A71DFD4C2869}"/>
                </a:ext>
              </a:extLst>
            </p:cNvPr>
            <p:cNvSpPr txBox="1"/>
            <p:nvPr/>
          </p:nvSpPr>
          <p:spPr>
            <a:xfrm>
              <a:off x="503554" y="3442146"/>
              <a:ext cx="1118488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000" dirty="0">
                  <a:solidFill>
                    <a:srgbClr val="00B0F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Composição (art. 46):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C673013A-ACEE-4168-9B99-DC1041375853}"/>
                </a:ext>
              </a:extLst>
            </p:cNvPr>
            <p:cNvSpPr txBox="1"/>
            <p:nvPr/>
          </p:nvSpPr>
          <p:spPr>
            <a:xfrm>
              <a:off x="441410" y="3898996"/>
              <a:ext cx="451895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800" dirty="0">
                  <a:solidFill>
                    <a:srgbClr val="00206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 membros titulares (diferentes UF)</a:t>
              </a:r>
            </a:p>
            <a:p>
              <a:endParaRPr lang="pt-BR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pt-BR" sz="1800" dirty="0">
                  <a:solidFill>
                    <a:srgbClr val="00206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 membros suplentes</a:t>
              </a:r>
              <a:endParaRPr lang="pt-BR" dirty="0">
                <a:solidFill>
                  <a:srgbClr val="002060"/>
                </a:solidFill>
              </a:endParaRP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B949D8D1-49A4-48F4-A9E1-20CE3C80A8D4}"/>
                </a:ext>
              </a:extLst>
            </p:cNvPr>
            <p:cNvSpPr txBox="1"/>
            <p:nvPr/>
          </p:nvSpPr>
          <p:spPr>
            <a:xfrm>
              <a:off x="9410295" y="3870626"/>
              <a:ext cx="208059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5400" b="1" dirty="0">
                  <a:solidFill>
                    <a:srgbClr val="002060"/>
                  </a:solidFill>
                </a:rPr>
                <a:t>A G N</a:t>
              </a:r>
              <a:endParaRPr lang="pt-BR" sz="5400" dirty="0"/>
            </a:p>
          </p:txBody>
        </p:sp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BC5AABA4-636B-4093-B349-8BD2938235F6}"/>
                </a:ext>
              </a:extLst>
            </p:cNvPr>
            <p:cNvCxnSpPr/>
            <p:nvPr/>
          </p:nvCxnSpPr>
          <p:spPr>
            <a:xfrm>
              <a:off x="5220070" y="4558076"/>
              <a:ext cx="3693111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13B3FBEC-BD8E-4F06-9D00-0C7E1A8E3BB3}"/>
                </a:ext>
              </a:extLst>
            </p:cNvPr>
            <p:cNvSpPr txBox="1"/>
            <p:nvPr/>
          </p:nvSpPr>
          <p:spPr>
            <a:xfrm>
              <a:off x="5876909" y="3979534"/>
              <a:ext cx="186546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2800" dirty="0">
                  <a:solidFill>
                    <a:srgbClr val="00206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eleitos</a:t>
              </a:r>
              <a:endParaRPr lang="pt-BR" sz="2800" dirty="0"/>
            </a:p>
          </p:txBody>
        </p: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A5A00C17-4587-43C1-98FA-20115CE7CC4A}"/>
                </a:ext>
              </a:extLst>
            </p:cNvPr>
            <p:cNvCxnSpPr>
              <a:stCxn id="19" idx="2"/>
            </p:cNvCxnSpPr>
            <p:nvPr/>
          </p:nvCxnSpPr>
          <p:spPr>
            <a:xfrm>
              <a:off x="10414098" y="4793956"/>
              <a:ext cx="0" cy="63917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de Seta Reta 29">
              <a:extLst>
                <a:ext uri="{FF2B5EF4-FFF2-40B4-BE49-F238E27FC236}">
                  <a16:creationId xmlns:a16="http://schemas.microsoft.com/office/drawing/2014/main" id="{A6599772-82A2-4C9C-B3A6-4C8E07334F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1584" y="5433127"/>
              <a:ext cx="641027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5AFB730C-2E87-49E0-B4C0-4EB318AAD6E7}"/>
                </a:ext>
              </a:extLst>
            </p:cNvPr>
            <p:cNvSpPr txBox="1"/>
            <p:nvPr/>
          </p:nvSpPr>
          <p:spPr>
            <a:xfrm>
              <a:off x="1830766" y="5221827"/>
              <a:ext cx="19289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800" dirty="0">
                  <a:solidFill>
                    <a:srgbClr val="0070C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Posse imediata</a:t>
              </a:r>
            </a:p>
          </p:txBody>
        </p: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9BF409D6-F7B6-4484-97F6-16B4299A228B}"/>
                </a:ext>
              </a:extLst>
            </p:cNvPr>
            <p:cNvCxnSpPr>
              <a:cxnSpLocks/>
            </p:cNvCxnSpPr>
            <p:nvPr/>
          </p:nvCxnSpPr>
          <p:spPr>
            <a:xfrm>
              <a:off x="2834048" y="5617791"/>
              <a:ext cx="0" cy="45452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de Seta Reta 38">
              <a:extLst>
                <a:ext uri="{FF2B5EF4-FFF2-40B4-BE49-F238E27FC236}">
                  <a16:creationId xmlns:a16="http://schemas.microsoft.com/office/drawing/2014/main" id="{168292AB-04BB-48CD-BC46-7288AA6F4217}"/>
                </a:ext>
              </a:extLst>
            </p:cNvPr>
            <p:cNvCxnSpPr>
              <a:cxnSpLocks/>
            </p:cNvCxnSpPr>
            <p:nvPr/>
          </p:nvCxnSpPr>
          <p:spPr>
            <a:xfrm>
              <a:off x="2812984" y="6063441"/>
              <a:ext cx="455548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7AEA7FD8-021C-4F86-8A9C-872E438487F8}"/>
                </a:ext>
              </a:extLst>
            </p:cNvPr>
            <p:cNvSpPr txBox="1"/>
            <p:nvPr/>
          </p:nvSpPr>
          <p:spPr>
            <a:xfrm>
              <a:off x="7619448" y="5837937"/>
              <a:ext cx="248334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800" dirty="0">
                  <a:solidFill>
                    <a:srgbClr val="0070C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Mandato de 3 anos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6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E799E42-BE0E-41CB-8BA7-9ABD3357E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943" y="1198844"/>
            <a:ext cx="3842113" cy="743524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>
                <a:solidFill>
                  <a:srgbClr val="002060"/>
                </a:solidFill>
              </a:rPr>
              <a:t>ATRIBUIÇÕES</a:t>
            </a:r>
            <a:endParaRPr lang="pt-BR" sz="4800" dirty="0">
              <a:solidFill>
                <a:srgbClr val="00206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956B536-2B20-4108-A485-08285DB15FBE}"/>
              </a:ext>
            </a:extLst>
          </p:cNvPr>
          <p:cNvSpPr txBox="1"/>
          <p:nvPr/>
        </p:nvSpPr>
        <p:spPr>
          <a:xfrm>
            <a:off x="469071" y="2072853"/>
            <a:ext cx="8495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 ao Conselho de Ética e Disciplina:</a:t>
            </a:r>
            <a:endParaRPr lang="pt-BR" sz="24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3AF0895-F64D-4C27-A7A1-AC649A965B25}"/>
              </a:ext>
            </a:extLst>
          </p:cNvPr>
          <p:cNvSpPr txBox="1"/>
          <p:nvPr/>
        </p:nvSpPr>
        <p:spPr>
          <a:xfrm>
            <a:off x="528651" y="2802538"/>
            <a:ext cx="11198461" cy="28981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00050" indent="-400050" algn="just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</a:pPr>
            <a:r>
              <a:rPr lang="pt-BR" sz="1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elaborar e alterar seu </a:t>
            </a:r>
            <a:r>
              <a:rPr lang="pt-BR" sz="14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Regimento Interno</a:t>
            </a:r>
            <a:r>
              <a:rPr lang="pt-BR" sz="1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escolher seu Presidente;</a:t>
            </a:r>
            <a:endParaRPr lang="pt-BR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400050" algn="just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</a:pPr>
            <a:r>
              <a:rPr lang="pt-BR" sz="1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aplicar o Código de Ética e Disciplina, apurando e julgando em </a:t>
            </a:r>
            <a:r>
              <a:rPr lang="pt-BR" sz="14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primeira instância</a:t>
            </a:r>
            <a:r>
              <a:rPr lang="pt-BR" sz="1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 fatos relacionados às </a:t>
            </a:r>
            <a:r>
              <a:rPr lang="pt-BR" sz="14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questões éticas e disciplinares</a:t>
            </a:r>
            <a:endParaRPr lang="pt-BR" sz="1400" u="sng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400050" algn="just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</a:pPr>
            <a:r>
              <a:rPr lang="pt-BR" sz="1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receber os recursos interpostos e recorrer de ofício ao Conselho Nacional de Representantes Estaduais quando a penalidade a ser aplicada for suspensão, destituição do cargo ou exclusão do quadro social do SINDIRECEITA;</a:t>
            </a:r>
            <a:endParaRPr lang="pt-BR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400050" algn="just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</a:pPr>
            <a:r>
              <a:rPr lang="pt-BR" sz="1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responder às consultas formuladas por escrito, pelos filiados ou pelos órgãos do SINDIRECEITA, relativas às questões éticas e disciplinares, no prazo de 30 (trinta) dias;</a:t>
            </a:r>
            <a:endParaRPr lang="pt-BR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400050" algn="just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</a:pPr>
            <a:r>
              <a:rPr lang="pt-BR" sz="1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elaborar recomendações e proferir resoluções;</a:t>
            </a:r>
            <a:endParaRPr lang="pt-BR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400050" algn="just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</a:pPr>
            <a:r>
              <a:rPr lang="pt-BR" sz="1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zelar pelos valores éticos e disciplinares a serem observados pelos membros dos órgãos da Entidade e por seus filiados.</a:t>
            </a:r>
            <a:endParaRPr lang="pt-BR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F83EDF8-E36A-4C5D-AB92-5719697AAE27}"/>
              </a:ext>
            </a:extLst>
          </p:cNvPr>
          <p:cNvGrpSpPr/>
          <p:nvPr/>
        </p:nvGrpSpPr>
        <p:grpSpPr>
          <a:xfrm>
            <a:off x="354915" y="957306"/>
            <a:ext cx="2438721" cy="400110"/>
            <a:chOff x="9091863" y="906236"/>
            <a:chExt cx="2438721" cy="400110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43BCFE8A-7D57-4E68-B9A7-245D8077D4F7}"/>
                </a:ext>
              </a:extLst>
            </p:cNvPr>
            <p:cNvSpPr txBox="1"/>
            <p:nvPr/>
          </p:nvSpPr>
          <p:spPr>
            <a:xfrm>
              <a:off x="9091863" y="906236"/>
              <a:ext cx="243872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000" dirty="0">
                  <a:solidFill>
                    <a:srgbClr val="00B0F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Estatuto, art. 92</a:t>
              </a:r>
            </a:p>
          </p:txBody>
        </p:sp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31E6B4F4-B490-4BBB-BF37-10CACED52AC0}"/>
                </a:ext>
              </a:extLst>
            </p:cNvPr>
            <p:cNvSpPr/>
            <p:nvPr/>
          </p:nvSpPr>
          <p:spPr>
            <a:xfrm>
              <a:off x="9119295" y="906236"/>
              <a:ext cx="2356425" cy="40011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 w="381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7782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E799E42-BE0E-41CB-8BA7-9ABD3357E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5466"/>
            <a:ext cx="12192000" cy="743524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>
                <a:solidFill>
                  <a:srgbClr val="002060"/>
                </a:solidFill>
              </a:rPr>
              <a:t>Código de Ética e Disciplina</a:t>
            </a:r>
            <a:endParaRPr lang="pt-BR" sz="4800" dirty="0">
              <a:solidFill>
                <a:srgbClr val="00206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956B536-2B20-4108-A485-08285DB15FBE}"/>
              </a:ext>
            </a:extLst>
          </p:cNvPr>
          <p:cNvSpPr txBox="1"/>
          <p:nvPr/>
        </p:nvSpPr>
        <p:spPr>
          <a:xfrm>
            <a:off x="503555" y="2719322"/>
            <a:ext cx="11184889" cy="3046988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Código de Ética e Disciplina, </a:t>
            </a:r>
            <a:r>
              <a:rPr lang="pt-BR" sz="32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aprovado na Assembleia Geral Nacional</a:t>
            </a:r>
            <a:r>
              <a:rPr lang="pt-BR" sz="32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disporá sobre os </a:t>
            </a:r>
            <a:r>
              <a:rPr lang="pt-BR" sz="32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princípios</a:t>
            </a:r>
            <a:r>
              <a:rPr lang="pt-BR" sz="32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32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apuração</a:t>
            </a:r>
            <a:r>
              <a:rPr lang="pt-BR" sz="32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32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julgamento</a:t>
            </a:r>
            <a:r>
              <a:rPr lang="pt-BR" sz="32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 </a:t>
            </a:r>
            <a:r>
              <a:rPr lang="pt-BR" sz="32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infrações e penalidades disciplinares</a:t>
            </a:r>
            <a:r>
              <a:rPr lang="pt-BR" sz="32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bem como sobre os </a:t>
            </a:r>
            <a:r>
              <a:rPr lang="pt-BR" sz="32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deveres</a:t>
            </a:r>
            <a:r>
              <a:rPr lang="pt-BR" sz="32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32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valores</a:t>
            </a:r>
            <a:r>
              <a:rPr lang="pt-BR" sz="32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32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preceitos</a:t>
            </a:r>
            <a:r>
              <a:rPr lang="pt-BR" sz="32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serem observados pelos </a:t>
            </a:r>
            <a:r>
              <a:rPr lang="pt-BR" sz="32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filiados</a:t>
            </a:r>
            <a:r>
              <a:rPr lang="pt-BR" sz="32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ao SINDIRECEITA</a:t>
            </a:r>
            <a:r>
              <a:rPr lang="pt-BR" sz="32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3200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452A8071-4DE0-4D29-B58E-D0216D3FF62F}"/>
              </a:ext>
            </a:extLst>
          </p:cNvPr>
          <p:cNvGrpSpPr/>
          <p:nvPr/>
        </p:nvGrpSpPr>
        <p:grpSpPr>
          <a:xfrm>
            <a:off x="366395" y="990190"/>
            <a:ext cx="2438721" cy="400110"/>
            <a:chOff x="9424095" y="891635"/>
            <a:chExt cx="2438721" cy="400110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59B8EBDA-A9AA-4EDF-895D-438D1772B052}"/>
                </a:ext>
              </a:extLst>
            </p:cNvPr>
            <p:cNvSpPr txBox="1"/>
            <p:nvPr/>
          </p:nvSpPr>
          <p:spPr>
            <a:xfrm>
              <a:off x="9424095" y="891635"/>
              <a:ext cx="243872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000" dirty="0">
                  <a:solidFill>
                    <a:srgbClr val="00B0F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Estatuto, art. 93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D9C5AD2-872B-4F4A-8EA5-8E035F4D85F3}"/>
                </a:ext>
              </a:extLst>
            </p:cNvPr>
            <p:cNvSpPr/>
            <p:nvPr/>
          </p:nvSpPr>
          <p:spPr>
            <a:xfrm>
              <a:off x="9451527" y="891635"/>
              <a:ext cx="2356425" cy="40011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 w="381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2513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E799E42-BE0E-41CB-8BA7-9ABD3357E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1737633"/>
            <a:ext cx="11484865" cy="743524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>
                <a:solidFill>
                  <a:srgbClr val="002060"/>
                </a:solidFill>
              </a:rPr>
              <a:t>Código de Ética e Disciplina</a:t>
            </a:r>
            <a:endParaRPr lang="pt-BR" sz="4800" dirty="0">
              <a:solidFill>
                <a:srgbClr val="00206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956B536-2B20-4108-A485-08285DB15FBE}"/>
              </a:ext>
            </a:extLst>
          </p:cNvPr>
          <p:cNvSpPr txBox="1"/>
          <p:nvPr/>
        </p:nvSpPr>
        <p:spPr>
          <a:xfrm>
            <a:off x="1054286" y="2874103"/>
            <a:ext cx="10104120" cy="2554545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proibições, infrações e penalidades disciplinares serão definidas no </a:t>
            </a:r>
          </a:p>
          <a:p>
            <a:pPr algn="ctr"/>
            <a:r>
              <a:rPr lang="pt-BR" sz="4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Código de Ética e Disciplina,</a:t>
            </a:r>
          </a:p>
          <a:p>
            <a:pPr algn="ctr"/>
            <a:r>
              <a:rPr lang="pt-BR" sz="40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 integrante deste Estatuto</a:t>
            </a:r>
            <a:r>
              <a:rPr lang="pt-BR" sz="4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4000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BBC3D834-08F2-4178-A804-3BE6C825966F}"/>
              </a:ext>
            </a:extLst>
          </p:cNvPr>
          <p:cNvGrpSpPr/>
          <p:nvPr/>
        </p:nvGrpSpPr>
        <p:grpSpPr>
          <a:xfrm>
            <a:off x="347472" y="1014088"/>
            <a:ext cx="2356425" cy="415264"/>
            <a:chOff x="1043940" y="4943771"/>
            <a:chExt cx="2356425" cy="415264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59B8EBDA-A9AA-4EDF-895D-438D1772B052}"/>
                </a:ext>
              </a:extLst>
            </p:cNvPr>
            <p:cNvSpPr txBox="1"/>
            <p:nvPr/>
          </p:nvSpPr>
          <p:spPr>
            <a:xfrm>
              <a:off x="1054286" y="4943771"/>
              <a:ext cx="234607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000" dirty="0">
                  <a:solidFill>
                    <a:srgbClr val="00B0F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Estatuto, art. 12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D9C5AD2-872B-4F4A-8EA5-8E035F4D85F3}"/>
                </a:ext>
              </a:extLst>
            </p:cNvPr>
            <p:cNvSpPr/>
            <p:nvPr/>
          </p:nvSpPr>
          <p:spPr>
            <a:xfrm>
              <a:off x="1043940" y="4958925"/>
              <a:ext cx="2356425" cy="40011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 w="3810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632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885F47-F65F-4D12-8E54-8952AFC0A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192" y="1825625"/>
            <a:ext cx="4544568" cy="4351338"/>
          </a:xfr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pt-BR" sz="400" dirty="0">
              <a:solidFill>
                <a:srgbClr val="00B0F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32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</a:t>
            </a:r>
            <a:r>
              <a:rPr lang="pt-BR" sz="32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2400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1º</a:t>
            </a:r>
            <a:r>
              <a:rPr lang="pt-BR" sz="2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presente Código de Ética e Disciplina, </a:t>
            </a:r>
            <a:r>
              <a:rPr lang="pt-BR" sz="28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 integrante do Estatuto</a:t>
            </a:r>
            <a:r>
              <a:rPr lang="pt-BR" sz="2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tem por objetivo...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DA90F12-2C81-49FA-8B29-70ABCCEC4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7760" y="1825625"/>
            <a:ext cx="6861048" cy="4351338"/>
          </a:xfr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None/>
            </a:pPr>
            <a:endParaRPr lang="pt-BR" sz="8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8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fixar </a:t>
            </a:r>
            <a:r>
              <a:rPr lang="pt-BR" sz="24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parâmetros de conduta</a:t>
            </a:r>
            <a:r>
              <a:rPr lang="pt-BR" sz="2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 Analistas-Tributários da Receita Federal do Brasil, quando do exercício de atividades relacionadas ao SINDIRECEITA; e</a:t>
            </a:r>
          </a:p>
          <a:p>
            <a:endParaRPr lang="pt-BR" sz="24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determinar as </a:t>
            </a:r>
            <a:r>
              <a:rPr lang="pt-BR" sz="24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penalidades</a:t>
            </a:r>
            <a:r>
              <a:rPr lang="pt-BR" sz="2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aplicáveis quando os mesmos infringirem </a:t>
            </a:r>
            <a:r>
              <a:rPr lang="pt-BR" sz="24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quaisquer</a:t>
            </a:r>
            <a:r>
              <a:rPr lang="pt-BR" sz="2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dispositivos </a:t>
            </a:r>
            <a:r>
              <a:rPr lang="pt-BR" sz="24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estatutários</a:t>
            </a:r>
            <a:r>
              <a:rPr lang="pt-BR" sz="2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pt-BR" sz="24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regimentais</a:t>
            </a:r>
            <a:r>
              <a:rPr lang="pt-BR" sz="2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pt-BR" sz="26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70424E4-48CD-4210-826B-947FF91C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744990"/>
            <a:ext cx="3468624" cy="334002"/>
          </a:xfrm>
        </p:spPr>
        <p:txBody>
          <a:bodyPr/>
          <a:lstStyle/>
          <a:p>
            <a:r>
              <a:rPr lang="pt-BR" sz="2400" b="1" i="1" dirty="0">
                <a:solidFill>
                  <a:srgbClr val="002060"/>
                </a:solidFill>
              </a:rPr>
              <a:t>Código de Ética e Disciplina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98105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885F47-F65F-4D12-8E54-8952AFC0A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192" y="1563624"/>
            <a:ext cx="4315968" cy="4613339"/>
          </a:xfr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pt-BR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pt-BR" u="sng" dirty="0">
                <a:solidFill>
                  <a:srgbClr val="00B0F0"/>
                </a:solidFill>
              </a:rPr>
              <a:t>Art. 2º</a:t>
            </a:r>
            <a:endParaRPr lang="pt-BR" sz="800" u="sng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32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Princípios Éticos e de sua observância</a:t>
            </a:r>
            <a:endParaRPr lang="pt-BR" sz="3200" u="sng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DA90F12-2C81-49FA-8B29-70ABCCEC4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9160" y="1563624"/>
            <a:ext cx="7089648" cy="4613339"/>
          </a:xfrm>
          <a:ln w="3175"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None/>
            </a:pPr>
            <a:endParaRPr lang="pt-BR" sz="8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24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dignidade</a:t>
            </a:r>
            <a:r>
              <a:rPr lang="pt-BR" sz="2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</a:t>
            </a:r>
            <a:r>
              <a:rPr lang="pt-BR" sz="24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decoro</a:t>
            </a:r>
            <a:r>
              <a:rPr lang="pt-BR" sz="2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</a:t>
            </a:r>
            <a:r>
              <a:rPr lang="pt-BR" sz="24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zelo</a:t>
            </a:r>
            <a:r>
              <a:rPr lang="pt-BR" sz="2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pt-BR" sz="24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eficácia</a:t>
            </a:r>
            <a:r>
              <a:rPr lang="pt-BR" sz="2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a </a:t>
            </a:r>
            <a:r>
              <a:rPr lang="pt-BR" sz="24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consciência dos princípios morais</a:t>
            </a:r>
            <a:r>
              <a:rPr lang="pt-BR" sz="2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são </a:t>
            </a:r>
            <a:r>
              <a:rPr lang="pt-BR" sz="24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primados maiores</a:t>
            </a:r>
            <a:r>
              <a:rPr lang="pt-BR" sz="2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devem nortear o filiado ao SINDIRECEITA, seja no exercício de cargo que esteja investido na Entidade ou fora dele.</a:t>
            </a:r>
          </a:p>
          <a:p>
            <a:pPr marL="0" indent="0" algn="just">
              <a:buNone/>
            </a:pPr>
            <a:endParaRPr lang="pt-BR" sz="8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8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Seus atos, comportamentos e atitudes deverão ser sempre direcionados para a </a:t>
            </a:r>
            <a:r>
              <a:rPr lang="pt-BR" sz="24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preservação da honra</a:t>
            </a:r>
            <a:r>
              <a:rPr lang="pt-BR" sz="2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do </a:t>
            </a:r>
            <a:r>
              <a:rPr lang="pt-BR" sz="24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bom nome</a:t>
            </a:r>
            <a:r>
              <a:rPr lang="pt-BR" sz="2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categoria e do SINDIRECEITA.</a:t>
            </a:r>
            <a:endParaRPr lang="pt-BR" sz="2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pt-BR" sz="260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19B6D5C-339C-4A44-B647-E3E8A7032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744990"/>
            <a:ext cx="3468624" cy="334002"/>
          </a:xfrm>
        </p:spPr>
        <p:txBody>
          <a:bodyPr/>
          <a:lstStyle/>
          <a:p>
            <a:r>
              <a:rPr lang="pt-BR" sz="2400" b="1" i="1" dirty="0">
                <a:solidFill>
                  <a:srgbClr val="002060"/>
                </a:solidFill>
              </a:rPr>
              <a:t>Código de Ética e Disciplina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262890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3031</Words>
  <Application>Microsoft Office PowerPoint</Application>
  <PresentationFormat>Widescreen</PresentationFormat>
  <Paragraphs>259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Gibson</vt:lpstr>
      <vt:lpstr>Monotype Corsiva</vt:lpstr>
      <vt:lpstr>Verdana</vt:lpstr>
      <vt:lpstr>Wingdings</vt:lpstr>
      <vt:lpstr>Tema do Office</vt:lpstr>
      <vt:lpstr>Conselho de Ética e Disciplina</vt:lpstr>
      <vt:lpstr>Apresentação do PowerPoint</vt:lpstr>
      <vt:lpstr>Apresentação do PowerPoint</vt:lpstr>
      <vt:lpstr>ESTATUTO</vt:lpstr>
      <vt:lpstr>ATRIBUIÇÕES</vt:lpstr>
      <vt:lpstr>Código de Ética e Disciplina</vt:lpstr>
      <vt:lpstr>Código de Ética e Disciplina</vt:lpstr>
      <vt:lpstr>Código de Ética e Disciplina</vt:lpstr>
      <vt:lpstr>Código de Ética e Disciplina</vt:lpstr>
      <vt:lpstr>Código de Ética e Disciplina</vt:lpstr>
      <vt:lpstr>Código de Ética e Disciplina</vt:lpstr>
      <vt:lpstr>Código de Ética e Disciplina</vt:lpstr>
      <vt:lpstr>Código de Ética e Disciplina</vt:lpstr>
      <vt:lpstr>Código de Ética e Disciplina</vt:lpstr>
      <vt:lpstr>Código de Ética e Disciplina</vt:lpstr>
      <vt:lpstr>Código de Ética e Disciplina</vt:lpstr>
      <vt:lpstr>Código de Ética e Disciplina</vt:lpstr>
      <vt:lpstr>Código de Ética e Disciplina</vt:lpstr>
      <vt:lpstr>Código de Ética e Disciplina</vt:lpstr>
      <vt:lpstr>Código de Ética e Disciplina</vt:lpstr>
      <vt:lpstr>Código de Ética e Disciplina</vt:lpstr>
      <vt:lpstr>Regulamento do Código de Ética e Disciplina</vt:lpstr>
      <vt:lpstr>Regulamento do Código de Ética e Disciplina</vt:lpstr>
      <vt:lpstr>Regulamento do Código de Ética e Disciplina</vt:lpstr>
      <vt:lpstr>Regulamento do Código de Ética e Disciplina</vt:lpstr>
      <vt:lpstr>Regulamento do Código de Ética e Disciplina</vt:lpstr>
      <vt:lpstr>Regulamento do Código de Ética e Disciplina</vt:lpstr>
      <vt:lpstr>Regulamento do Código de Ética e Disciplina</vt:lpstr>
      <vt:lpstr>Regulamento do Código de Ética e Disciplina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Conselho de Ética e Disciplina</dc:title>
  <dc:creator>Weber José Lucas Fadel</dc:creator>
  <cp:lastModifiedBy>Weber José Lucas Fadel</cp:lastModifiedBy>
  <cp:revision>47</cp:revision>
  <dcterms:created xsi:type="dcterms:W3CDTF">2022-03-10T21:23:20Z</dcterms:created>
  <dcterms:modified xsi:type="dcterms:W3CDTF">2022-06-01T17:40:11Z</dcterms:modified>
</cp:coreProperties>
</file>